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62"/>
  </p:handoutMasterIdLst>
  <p:sldIdLst>
    <p:sldId id="256" r:id="rId2"/>
    <p:sldId id="258" r:id="rId3"/>
    <p:sldId id="257" r:id="rId4"/>
    <p:sldId id="329" r:id="rId5"/>
    <p:sldId id="284" r:id="rId6"/>
    <p:sldId id="261" r:id="rId7"/>
    <p:sldId id="272" r:id="rId8"/>
    <p:sldId id="309" r:id="rId9"/>
    <p:sldId id="260" r:id="rId10"/>
    <p:sldId id="275" r:id="rId11"/>
    <p:sldId id="270" r:id="rId12"/>
    <p:sldId id="274" r:id="rId13"/>
    <p:sldId id="259" r:id="rId14"/>
    <p:sldId id="316" r:id="rId15"/>
    <p:sldId id="320" r:id="rId16"/>
    <p:sldId id="321" r:id="rId17"/>
    <p:sldId id="264" r:id="rId18"/>
    <p:sldId id="310" r:id="rId19"/>
    <p:sldId id="327" r:id="rId20"/>
    <p:sldId id="328" r:id="rId21"/>
    <p:sldId id="317" r:id="rId22"/>
    <p:sldId id="311" r:id="rId23"/>
    <p:sldId id="312" r:id="rId24"/>
    <p:sldId id="326" r:id="rId25"/>
    <p:sldId id="313" r:id="rId26"/>
    <p:sldId id="314" r:id="rId27"/>
    <p:sldId id="318" r:id="rId28"/>
    <p:sldId id="322" r:id="rId29"/>
    <p:sldId id="319" r:id="rId30"/>
    <p:sldId id="265" r:id="rId31"/>
    <p:sldId id="307" r:id="rId32"/>
    <p:sldId id="282" r:id="rId33"/>
    <p:sldId id="306" r:id="rId34"/>
    <p:sldId id="276" r:id="rId35"/>
    <p:sldId id="278" r:id="rId36"/>
    <p:sldId id="277" r:id="rId37"/>
    <p:sldId id="263" r:id="rId38"/>
    <p:sldId id="287" r:id="rId39"/>
    <p:sldId id="288" r:id="rId40"/>
    <p:sldId id="286" r:id="rId41"/>
    <p:sldId id="293" r:id="rId42"/>
    <p:sldId id="289" r:id="rId43"/>
    <p:sldId id="290" r:id="rId44"/>
    <p:sldId id="297" r:id="rId45"/>
    <p:sldId id="296" r:id="rId46"/>
    <p:sldId id="294" r:id="rId47"/>
    <p:sldId id="295" r:id="rId48"/>
    <p:sldId id="291" r:id="rId49"/>
    <p:sldId id="298" r:id="rId50"/>
    <p:sldId id="315" r:id="rId51"/>
    <p:sldId id="292" r:id="rId52"/>
    <p:sldId id="301" r:id="rId53"/>
    <p:sldId id="285" r:id="rId54"/>
    <p:sldId id="303" r:id="rId55"/>
    <p:sldId id="269" r:id="rId56"/>
    <p:sldId id="268" r:id="rId57"/>
    <p:sldId id="262" r:id="rId58"/>
    <p:sldId id="302" r:id="rId59"/>
    <p:sldId id="305" r:id="rId60"/>
    <p:sldId id="304" r:id="rId6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4" autoAdjust="0"/>
    <p:restoredTop sz="94598" autoAdjust="0"/>
  </p:normalViewPr>
  <p:slideViewPr>
    <p:cSldViewPr snapToGrid="0">
      <p:cViewPr varScale="1">
        <p:scale>
          <a:sx n="108" d="100"/>
          <a:sy n="108"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E31EA75-F47F-44BD-A343-E5F635C92417}" type="datetimeFigureOut">
              <a:rPr lang="en-US" smtClean="0"/>
              <a:t>4/10/2022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4881818-477F-44AA-A1D8-7FA7A3913880}" type="slidenum">
              <a:rPr lang="en-US" smtClean="0"/>
              <a:t>‹#›</a:t>
            </a:fld>
            <a:endParaRPr lang="en-US"/>
          </a:p>
        </p:txBody>
      </p:sp>
    </p:spTree>
    <p:extLst>
      <p:ext uri="{BB962C8B-B14F-4D97-AF65-F5344CB8AC3E}">
        <p14:creationId xmlns:p14="http://schemas.microsoft.com/office/powerpoint/2010/main" val="9037908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4/10/2022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4/10/2022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8Q0o_u_EVJ0?start=40&amp;feature=oembe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video" Target="https://www.youtube.com/embed/G9PKXBp5F6I?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Bauhaus 93" panose="04030905020B02020C02" pitchFamily="82" charset="0"/>
              </a:rPr>
              <a:t>New Kid on the Block:</a:t>
            </a:r>
          </a:p>
        </p:txBody>
      </p:sp>
      <p:sp>
        <p:nvSpPr>
          <p:cNvPr id="3" name="Subtitle 2"/>
          <p:cNvSpPr>
            <a:spLocks noGrp="1"/>
          </p:cNvSpPr>
          <p:nvPr>
            <p:ph type="subTitle" idx="1"/>
          </p:nvPr>
        </p:nvSpPr>
        <p:spPr>
          <a:xfrm>
            <a:off x="1049777" y="4855858"/>
            <a:ext cx="8144134" cy="1117687"/>
          </a:xfrm>
        </p:spPr>
        <p:txBody>
          <a:bodyPr>
            <a:normAutofit/>
          </a:bodyPr>
          <a:lstStyle/>
          <a:p>
            <a:r>
              <a:rPr lang="en-US" sz="5400" dirty="0">
                <a:latin typeface="Bell MT" panose="02020503060305020303" pitchFamily="18" charset="0"/>
              </a:rPr>
              <a:t>Inheriting a Specialty Court </a:t>
            </a:r>
          </a:p>
        </p:txBody>
      </p:sp>
    </p:spTree>
    <p:extLst>
      <p:ext uri="{BB962C8B-B14F-4D97-AF65-F5344CB8AC3E}">
        <p14:creationId xmlns:p14="http://schemas.microsoft.com/office/powerpoint/2010/main" val="22556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5282" y="512064"/>
            <a:ext cx="5261761" cy="1323439"/>
          </a:xfrm>
          <a:prstGeom prst="rect">
            <a:avLst/>
          </a:prstGeom>
          <a:noFill/>
        </p:spPr>
        <p:txBody>
          <a:bodyPr wrap="none" rtlCol="0">
            <a:spAutoFit/>
          </a:bodyPr>
          <a:lstStyle/>
          <a:p>
            <a:pPr algn="ctr"/>
            <a:r>
              <a:rPr lang="en-US" sz="8000" dirty="0">
                <a:latin typeface="Bell MT" panose="02020503060305020303" pitchFamily="18" charset="0"/>
              </a:rPr>
              <a:t>After Today</a:t>
            </a:r>
          </a:p>
        </p:txBody>
      </p:sp>
      <p:pic>
        <p:nvPicPr>
          <p:cNvPr id="2" name="Picture 1"/>
          <p:cNvPicPr>
            <a:picLocks noChangeAspect="1"/>
          </p:cNvPicPr>
          <p:nvPr/>
        </p:nvPicPr>
        <p:blipFill rotWithShape="1">
          <a:blip r:embed="rId2"/>
          <a:srcRect l="2776" r="3804" b="1847"/>
          <a:stretch/>
        </p:blipFill>
        <p:spPr>
          <a:xfrm>
            <a:off x="517235" y="2066382"/>
            <a:ext cx="3666837" cy="3724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rotWithShape="1">
          <a:blip r:embed="rId3"/>
          <a:srcRect b="2557"/>
          <a:stretch/>
        </p:blipFill>
        <p:spPr>
          <a:xfrm>
            <a:off x="6543886" y="2066382"/>
            <a:ext cx="3913971" cy="3807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012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Bell MT" panose="02020503060305020303" pitchFamily="18" charset="0"/>
              </a:rPr>
              <a:t>New to the Team</a:t>
            </a:r>
          </a:p>
        </p:txBody>
      </p:sp>
      <p:pic>
        <p:nvPicPr>
          <p:cNvPr id="9" name="Picture 8"/>
          <p:cNvPicPr>
            <a:picLocks noChangeAspect="1"/>
          </p:cNvPicPr>
          <p:nvPr/>
        </p:nvPicPr>
        <p:blipFill>
          <a:blip r:embed="rId2"/>
          <a:stretch>
            <a:fillRect/>
          </a:stretch>
        </p:blipFill>
        <p:spPr>
          <a:xfrm>
            <a:off x="1041340" y="2149345"/>
            <a:ext cx="8514140" cy="4324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5887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9550" y="0"/>
            <a:ext cx="6234527" cy="1015663"/>
          </a:xfrm>
          <a:prstGeom prst="rect">
            <a:avLst/>
          </a:prstGeom>
          <a:noFill/>
        </p:spPr>
        <p:txBody>
          <a:bodyPr wrap="none" rtlCol="0">
            <a:spAutoFit/>
          </a:bodyPr>
          <a:lstStyle/>
          <a:p>
            <a:pPr algn="ctr"/>
            <a:r>
              <a:rPr lang="en-US" sz="6000" b="1" u="sng" dirty="0">
                <a:latin typeface="Bell MT" panose="02020503060305020303" pitchFamily="18" charset="0"/>
              </a:rPr>
              <a:t>Before the 1</a:t>
            </a:r>
            <a:r>
              <a:rPr lang="en-US" sz="6000" b="1" u="sng" baseline="30000" dirty="0">
                <a:latin typeface="Bell MT" panose="02020503060305020303" pitchFamily="18" charset="0"/>
              </a:rPr>
              <a:t>st</a:t>
            </a:r>
            <a:r>
              <a:rPr lang="en-US" sz="6000" b="1" u="sng" dirty="0">
                <a:latin typeface="Bell MT" panose="02020503060305020303" pitchFamily="18" charset="0"/>
              </a:rPr>
              <a:t> Day</a:t>
            </a:r>
          </a:p>
        </p:txBody>
      </p:sp>
      <p:sp>
        <p:nvSpPr>
          <p:cNvPr id="3" name="TextBox 2"/>
          <p:cNvSpPr txBox="1"/>
          <p:nvPr/>
        </p:nvSpPr>
        <p:spPr>
          <a:xfrm>
            <a:off x="566928" y="1618488"/>
            <a:ext cx="10725912" cy="4832092"/>
          </a:xfrm>
          <a:prstGeom prst="rect">
            <a:avLst/>
          </a:prstGeom>
          <a:noFill/>
        </p:spPr>
        <p:txBody>
          <a:bodyPr wrap="square" rtlCol="0">
            <a:spAutoFit/>
          </a:bodyPr>
          <a:lstStyle/>
          <a:p>
            <a:pPr marL="285750" indent="-285750">
              <a:buFont typeface="Wingdings" panose="05000000000000000000" pitchFamily="2" charset="2"/>
              <a:buChar char="q"/>
            </a:pPr>
            <a:r>
              <a:rPr lang="en-US" sz="2800" dirty="0">
                <a:latin typeface="Bell MT" panose="02020503060305020303" pitchFamily="18" charset="0"/>
              </a:rPr>
              <a:t>Read and Study the program ahead of time</a:t>
            </a:r>
          </a:p>
          <a:p>
            <a:endParaRPr lang="en-US" sz="2800" dirty="0">
              <a:latin typeface="Bell MT" panose="02020503060305020303" pitchFamily="18" charset="0"/>
            </a:endParaRPr>
          </a:p>
          <a:p>
            <a:pPr marL="285750" indent="-285750">
              <a:buFont typeface="Wingdings" panose="05000000000000000000" pitchFamily="2" charset="2"/>
              <a:buChar char="q"/>
            </a:pPr>
            <a:r>
              <a:rPr lang="en-US" sz="2800" dirty="0">
                <a:latin typeface="Bell MT" panose="02020503060305020303" pitchFamily="18" charset="0"/>
              </a:rPr>
              <a:t>If program is grant funded – know requirements for compliance</a:t>
            </a:r>
          </a:p>
          <a:p>
            <a:endParaRPr lang="en-US" sz="2800" dirty="0">
              <a:latin typeface="Bell MT" panose="02020503060305020303" pitchFamily="18" charset="0"/>
            </a:endParaRPr>
          </a:p>
          <a:p>
            <a:pPr marL="285750" indent="-285750">
              <a:buFont typeface="Wingdings" panose="05000000000000000000" pitchFamily="2" charset="2"/>
              <a:buChar char="q"/>
            </a:pPr>
            <a:r>
              <a:rPr lang="en-US" sz="2800" dirty="0">
                <a:latin typeface="Bell MT" panose="02020503060305020303" pitchFamily="18" charset="0"/>
              </a:rPr>
              <a:t>Know what you plan to bring to the table</a:t>
            </a:r>
          </a:p>
          <a:p>
            <a:endParaRPr lang="en-US" sz="2800" dirty="0">
              <a:latin typeface="Bell MT" panose="02020503060305020303" pitchFamily="18" charset="0"/>
            </a:endParaRPr>
          </a:p>
          <a:p>
            <a:pPr marL="285750" indent="-285750">
              <a:buFont typeface="Wingdings" panose="05000000000000000000" pitchFamily="2" charset="2"/>
              <a:buChar char="q"/>
            </a:pPr>
            <a:r>
              <a:rPr lang="en-US" sz="2800" dirty="0">
                <a:latin typeface="Bell MT" panose="02020503060305020303" pitchFamily="18" charset="0"/>
              </a:rPr>
              <a:t>Don’t try to fix everything immediately</a:t>
            </a:r>
          </a:p>
          <a:p>
            <a:endParaRPr lang="en-US" sz="2800" dirty="0">
              <a:latin typeface="Bell MT" panose="02020503060305020303" pitchFamily="18" charset="0"/>
            </a:endParaRPr>
          </a:p>
          <a:p>
            <a:pPr marL="285750" indent="-285750">
              <a:buFont typeface="Wingdings" panose="05000000000000000000" pitchFamily="2" charset="2"/>
              <a:buChar char="q"/>
            </a:pPr>
            <a:r>
              <a:rPr lang="en-US" sz="2800" dirty="0">
                <a:latin typeface="Bell MT" panose="02020503060305020303" pitchFamily="18" charset="0"/>
              </a:rPr>
              <a:t>Be open and listen to the previous process</a:t>
            </a:r>
          </a:p>
          <a:p>
            <a:endParaRPr lang="en-US" sz="2800" dirty="0">
              <a:latin typeface="Bell MT" panose="02020503060305020303" pitchFamily="18" charset="0"/>
            </a:endParaRPr>
          </a:p>
          <a:p>
            <a:pPr marL="285750" indent="-285750">
              <a:buFont typeface="Wingdings" panose="05000000000000000000" pitchFamily="2" charset="2"/>
              <a:buChar char="q"/>
            </a:pPr>
            <a:r>
              <a:rPr lang="en-US" sz="2800" dirty="0">
                <a:latin typeface="Bell MT" panose="02020503060305020303" pitchFamily="18" charset="0"/>
              </a:rPr>
              <a:t>Come with your own ideas &amp; life experiences </a:t>
            </a:r>
          </a:p>
        </p:txBody>
      </p:sp>
    </p:spTree>
    <p:extLst>
      <p:ext uri="{BB962C8B-B14F-4D97-AF65-F5344CB8AC3E}">
        <p14:creationId xmlns:p14="http://schemas.microsoft.com/office/powerpoint/2010/main" val="308681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8693" y="2742831"/>
            <a:ext cx="10670742" cy="923330"/>
          </a:xfrm>
          <a:prstGeom prst="rect">
            <a:avLst/>
          </a:prstGeom>
          <a:noFill/>
        </p:spPr>
        <p:txBody>
          <a:bodyPr wrap="none" rtlCol="0">
            <a:spAutoFit/>
          </a:bodyPr>
          <a:lstStyle/>
          <a:p>
            <a:r>
              <a:rPr lang="en-US" sz="5400" b="1" dirty="0">
                <a:latin typeface="Bell MT" panose="02020503060305020303" pitchFamily="18" charset="0"/>
              </a:rPr>
              <a:t>Know Your Population &amp; Clientele</a:t>
            </a:r>
          </a:p>
        </p:txBody>
      </p:sp>
    </p:spTree>
    <p:extLst>
      <p:ext uri="{BB962C8B-B14F-4D97-AF65-F5344CB8AC3E}">
        <p14:creationId xmlns:p14="http://schemas.microsoft.com/office/powerpoint/2010/main" val="3900678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E2482E-0A76-4DB9-BFD5-FA80D5A38A76}"/>
              </a:ext>
            </a:extLst>
          </p:cNvPr>
          <p:cNvPicPr>
            <a:picLocks noChangeAspect="1"/>
          </p:cNvPicPr>
          <p:nvPr/>
        </p:nvPicPr>
        <p:blipFill>
          <a:blip r:embed="rId2"/>
          <a:stretch>
            <a:fillRect/>
          </a:stretch>
        </p:blipFill>
        <p:spPr>
          <a:xfrm>
            <a:off x="184558" y="117446"/>
            <a:ext cx="10301681" cy="6644081"/>
          </a:xfrm>
          <a:prstGeom prst="rect">
            <a:avLst/>
          </a:prstGeom>
        </p:spPr>
      </p:pic>
    </p:spTree>
    <p:extLst>
      <p:ext uri="{BB962C8B-B14F-4D97-AF65-F5344CB8AC3E}">
        <p14:creationId xmlns:p14="http://schemas.microsoft.com/office/powerpoint/2010/main" val="3649584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BA3698-9A8C-4A39-9ED3-22CF4303D2A3}"/>
              </a:ext>
            </a:extLst>
          </p:cNvPr>
          <p:cNvPicPr>
            <a:picLocks noChangeAspect="1"/>
          </p:cNvPicPr>
          <p:nvPr/>
        </p:nvPicPr>
        <p:blipFill>
          <a:blip r:embed="rId2"/>
          <a:stretch>
            <a:fillRect/>
          </a:stretch>
        </p:blipFill>
        <p:spPr>
          <a:xfrm>
            <a:off x="215486" y="125835"/>
            <a:ext cx="10279142" cy="6593747"/>
          </a:xfrm>
          <a:prstGeom prst="rect">
            <a:avLst/>
          </a:prstGeom>
        </p:spPr>
      </p:pic>
    </p:spTree>
    <p:extLst>
      <p:ext uri="{BB962C8B-B14F-4D97-AF65-F5344CB8AC3E}">
        <p14:creationId xmlns:p14="http://schemas.microsoft.com/office/powerpoint/2010/main" val="1030852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7436AF-5829-410C-A4E2-F9DF3401355E}"/>
              </a:ext>
            </a:extLst>
          </p:cNvPr>
          <p:cNvPicPr>
            <a:picLocks noChangeAspect="1"/>
          </p:cNvPicPr>
          <p:nvPr/>
        </p:nvPicPr>
        <p:blipFill>
          <a:blip r:embed="rId2"/>
          <a:stretch>
            <a:fillRect/>
          </a:stretch>
        </p:blipFill>
        <p:spPr>
          <a:xfrm>
            <a:off x="192245" y="142614"/>
            <a:ext cx="10277216" cy="6476300"/>
          </a:xfrm>
          <a:prstGeom prst="rect">
            <a:avLst/>
          </a:prstGeom>
        </p:spPr>
      </p:pic>
    </p:spTree>
    <p:extLst>
      <p:ext uri="{BB962C8B-B14F-4D97-AF65-F5344CB8AC3E}">
        <p14:creationId xmlns:p14="http://schemas.microsoft.com/office/powerpoint/2010/main" val="495073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9092" y="107654"/>
            <a:ext cx="10422816" cy="6615875"/>
          </a:xfrm>
          <a:prstGeom prst="rect">
            <a:avLst/>
          </a:prstGeom>
        </p:spPr>
      </p:pic>
      <p:sp>
        <p:nvSpPr>
          <p:cNvPr id="4" name="TextBox 3"/>
          <p:cNvSpPr txBox="1"/>
          <p:nvPr/>
        </p:nvSpPr>
        <p:spPr>
          <a:xfrm>
            <a:off x="8787348" y="6448025"/>
            <a:ext cx="1744388" cy="307777"/>
          </a:xfrm>
          <a:prstGeom prst="rect">
            <a:avLst/>
          </a:prstGeom>
          <a:noFill/>
        </p:spPr>
        <p:txBody>
          <a:bodyPr wrap="none" rtlCol="0">
            <a:spAutoFit/>
          </a:bodyPr>
          <a:lstStyle/>
          <a:p>
            <a:r>
              <a:rPr lang="en-US" sz="1400" dirty="0">
                <a:solidFill>
                  <a:srgbClr val="A50021"/>
                </a:solidFill>
              </a:rPr>
              <a:t>Data provided 2019</a:t>
            </a:r>
          </a:p>
        </p:txBody>
      </p:sp>
    </p:spTree>
    <p:extLst>
      <p:ext uri="{BB962C8B-B14F-4D97-AF65-F5344CB8AC3E}">
        <p14:creationId xmlns:p14="http://schemas.microsoft.com/office/powerpoint/2010/main" val="22005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5F7DE0-BAAB-4EFC-9F72-60600BED51EF}"/>
              </a:ext>
            </a:extLst>
          </p:cNvPr>
          <p:cNvPicPr>
            <a:picLocks noChangeAspect="1"/>
          </p:cNvPicPr>
          <p:nvPr/>
        </p:nvPicPr>
        <p:blipFill>
          <a:blip r:embed="rId2"/>
          <a:stretch>
            <a:fillRect/>
          </a:stretch>
        </p:blipFill>
        <p:spPr>
          <a:xfrm>
            <a:off x="1254954" y="811763"/>
            <a:ext cx="7543519" cy="50198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61968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47BE19-11A2-448F-AF62-AB942DDCB1BA}"/>
              </a:ext>
            </a:extLst>
          </p:cNvPr>
          <p:cNvSpPr txBox="1"/>
          <p:nvPr/>
        </p:nvSpPr>
        <p:spPr>
          <a:xfrm>
            <a:off x="461395" y="947523"/>
            <a:ext cx="8657438" cy="5693866"/>
          </a:xfrm>
          <a:prstGeom prst="rect">
            <a:avLst/>
          </a:prstGeom>
          <a:noFill/>
        </p:spPr>
        <p:txBody>
          <a:bodyPr wrap="square">
            <a:spAutoFit/>
          </a:bodyPr>
          <a:lstStyle/>
          <a:p>
            <a:pPr marL="285750" indent="-285750" algn="l">
              <a:buFont typeface="Arial" panose="020B0604020202020204" pitchFamily="34" charset="0"/>
              <a:buChar char="•"/>
            </a:pPr>
            <a:r>
              <a:rPr lang="en-US" sz="2800" b="0" i="0" dirty="0">
                <a:effectLst/>
                <a:latin typeface="Bell MT" panose="02020503060305020303" pitchFamily="18" charset="0"/>
              </a:rPr>
              <a:t>When </a:t>
            </a:r>
            <a:r>
              <a:rPr lang="en-US" sz="2800" dirty="0">
                <a:latin typeface="Bell MT" panose="02020503060305020303" pitchFamily="18" charset="0"/>
              </a:rPr>
              <a:t>there is </a:t>
            </a:r>
            <a:r>
              <a:rPr lang="en-US" sz="2800" b="0" i="0" dirty="0">
                <a:effectLst/>
                <a:latin typeface="Bell MT" panose="02020503060305020303" pitchFamily="18" charset="0"/>
              </a:rPr>
              <a:t>both a substance abuse problem and a mental health issue such as depression, bipolar disorder, or anxiety, it is called a co-occurring disorder or dual diagnosis. </a:t>
            </a:r>
          </a:p>
          <a:p>
            <a:pPr marL="285750" indent="-285750" algn="l">
              <a:buFont typeface="Arial" panose="020B0604020202020204" pitchFamily="34" charset="0"/>
              <a:buChar char="•"/>
            </a:pPr>
            <a:endParaRPr lang="en-US" sz="2800" dirty="0">
              <a:latin typeface="Bell MT" panose="02020503060305020303" pitchFamily="18" charset="0"/>
            </a:endParaRPr>
          </a:p>
          <a:p>
            <a:pPr marL="285750" indent="-285750" algn="l">
              <a:buFont typeface="Arial" panose="020B0604020202020204" pitchFamily="34" charset="0"/>
              <a:buChar char="•"/>
            </a:pPr>
            <a:r>
              <a:rPr lang="en-US" sz="2800" b="0" i="0" dirty="0">
                <a:effectLst/>
                <a:latin typeface="Bell MT" panose="02020503060305020303" pitchFamily="18" charset="0"/>
              </a:rPr>
              <a:t>In co-occurring disorders, both the mental health issue and the drug/alcohol addiction have their own unique symptoms. </a:t>
            </a:r>
          </a:p>
          <a:p>
            <a:pPr algn="l"/>
            <a:endParaRPr lang="en-US" sz="2800" dirty="0">
              <a:latin typeface="Bell MT" panose="02020503060305020303" pitchFamily="18" charset="0"/>
            </a:endParaRPr>
          </a:p>
          <a:p>
            <a:pPr marL="285750" indent="-285750" algn="l">
              <a:buFont typeface="Arial" panose="020B0604020202020204" pitchFamily="34" charset="0"/>
              <a:buChar char="•"/>
            </a:pPr>
            <a:r>
              <a:rPr lang="en-US" sz="2800" b="0" i="0" dirty="0">
                <a:effectLst/>
                <a:latin typeface="Bell MT" panose="02020503060305020303" pitchFamily="18" charset="0"/>
              </a:rPr>
              <a:t> When a mental health problem goes untreated, the substance abuse problem usually gets worse. And when alcohol or drug abuse increases, mental health problems usually increase too.</a:t>
            </a:r>
          </a:p>
        </p:txBody>
      </p:sp>
      <p:sp>
        <p:nvSpPr>
          <p:cNvPr id="7" name="TextBox 6">
            <a:extLst>
              <a:ext uri="{FF2B5EF4-FFF2-40B4-BE49-F238E27FC236}">
                <a16:creationId xmlns:a16="http://schemas.microsoft.com/office/drawing/2014/main" id="{258CC33F-7D92-4EF7-80D7-C7780E6D2E8E}"/>
              </a:ext>
            </a:extLst>
          </p:cNvPr>
          <p:cNvSpPr txBox="1"/>
          <p:nvPr/>
        </p:nvSpPr>
        <p:spPr>
          <a:xfrm>
            <a:off x="117444" y="152708"/>
            <a:ext cx="10276515" cy="584775"/>
          </a:xfrm>
          <a:prstGeom prst="rect">
            <a:avLst/>
          </a:prstGeom>
          <a:solidFill>
            <a:schemeClr val="bg1"/>
          </a:solidFill>
        </p:spPr>
        <p:txBody>
          <a:bodyPr wrap="square" rtlCol="0">
            <a:spAutoFit/>
          </a:bodyPr>
          <a:lstStyle/>
          <a:p>
            <a:pPr algn="l"/>
            <a:r>
              <a:rPr lang="en-US" sz="3200" b="1" i="0" u="sng" dirty="0">
                <a:effectLst/>
                <a:latin typeface="Source Serif Pro" panose="02040603050405020204" pitchFamily="18" charset="0"/>
              </a:rPr>
              <a:t>The Link </a:t>
            </a:r>
            <a:r>
              <a:rPr lang="en-US" sz="3200" b="1" u="sng" dirty="0">
                <a:latin typeface="Source Serif Pro" panose="02040603050405020204" pitchFamily="18" charset="0"/>
              </a:rPr>
              <a:t>B</a:t>
            </a:r>
            <a:r>
              <a:rPr lang="en-US" sz="3200" b="1" i="0" u="sng" dirty="0">
                <a:effectLst/>
                <a:latin typeface="Source Serif Pro" panose="02040603050405020204" pitchFamily="18" charset="0"/>
              </a:rPr>
              <a:t>etween </a:t>
            </a:r>
            <a:r>
              <a:rPr lang="en-US" sz="3200" b="1" u="sng" dirty="0">
                <a:latin typeface="Source Serif Pro" panose="02040603050405020204" pitchFamily="18" charset="0"/>
              </a:rPr>
              <a:t>S</a:t>
            </a:r>
            <a:r>
              <a:rPr lang="en-US" sz="3200" b="1" i="0" u="sng" dirty="0">
                <a:effectLst/>
                <a:latin typeface="Source Serif Pro" panose="02040603050405020204" pitchFamily="18" charset="0"/>
              </a:rPr>
              <a:t>ubstance </a:t>
            </a:r>
            <a:r>
              <a:rPr lang="en-US" sz="3200" b="1" u="sng" dirty="0">
                <a:latin typeface="Source Serif Pro" panose="02040603050405020204" pitchFamily="18" charset="0"/>
              </a:rPr>
              <a:t>A</a:t>
            </a:r>
            <a:r>
              <a:rPr lang="en-US" sz="3200" b="1" i="0" u="sng" dirty="0">
                <a:effectLst/>
                <a:latin typeface="Source Serif Pro" panose="02040603050405020204" pitchFamily="18" charset="0"/>
              </a:rPr>
              <a:t>buse &amp; Mental </a:t>
            </a:r>
            <a:r>
              <a:rPr lang="en-US" sz="3200" b="1" u="sng" dirty="0">
                <a:latin typeface="Source Serif Pro" panose="02040603050405020204" pitchFamily="18" charset="0"/>
              </a:rPr>
              <a:t>H</a:t>
            </a:r>
            <a:r>
              <a:rPr lang="en-US" sz="3200" b="1" i="0" u="sng" dirty="0">
                <a:effectLst/>
                <a:latin typeface="Source Serif Pro" panose="02040603050405020204" pitchFamily="18" charset="0"/>
              </a:rPr>
              <a:t>ealth</a:t>
            </a:r>
          </a:p>
        </p:txBody>
      </p:sp>
    </p:spTree>
    <p:extLst>
      <p:ext uri="{BB962C8B-B14F-4D97-AF65-F5344CB8AC3E}">
        <p14:creationId xmlns:p14="http://schemas.microsoft.com/office/powerpoint/2010/main" val="178850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890"/>
            <a:ext cx="10647087" cy="1392637"/>
          </a:xfrm>
        </p:spPr>
        <p:txBody>
          <a:bodyPr>
            <a:normAutofit fontScale="90000"/>
          </a:bodyPr>
          <a:lstStyle/>
          <a:p>
            <a:br>
              <a:rPr lang="en-US" sz="5400" dirty="0">
                <a:latin typeface="Bauhaus 93" panose="04030905020B02020C02" pitchFamily="82" charset="0"/>
              </a:rPr>
            </a:br>
            <a:r>
              <a:rPr lang="en-US" sz="5400" dirty="0">
                <a:latin typeface="Bauhaus 93" panose="04030905020B02020C02" pitchFamily="82" charset="0"/>
              </a:rPr>
              <a:t>New Kid on the Block:</a:t>
            </a:r>
            <a:br>
              <a:rPr lang="en-US" sz="5400" dirty="0">
                <a:latin typeface="Bauhaus 93" panose="04030905020B02020C02" pitchFamily="82" charset="0"/>
              </a:rPr>
            </a:br>
            <a:r>
              <a:rPr lang="en-US" sz="5400" dirty="0">
                <a:latin typeface="Bauhaus 93" panose="04030905020B02020C02" pitchFamily="82" charset="0"/>
              </a:rPr>
              <a:t>				</a:t>
            </a:r>
            <a:r>
              <a:rPr lang="en-US" sz="4400" dirty="0">
                <a:latin typeface="Bell MT" panose="02020503060305020303" pitchFamily="18" charset="0"/>
              </a:rPr>
              <a:t>Inheriting a Specialty Court </a:t>
            </a:r>
            <a:br>
              <a:rPr lang="en-US" sz="5400" dirty="0">
                <a:latin typeface="Berlin Sans FB" panose="020E0602020502020306" pitchFamily="34" charset="0"/>
              </a:rPr>
            </a:br>
            <a:endParaRPr lang="en-US" sz="5400" dirty="0">
              <a:latin typeface="Bell MT" panose="02020503060305020303" pitchFamily="18" charset="0"/>
            </a:endParaRPr>
          </a:p>
        </p:txBody>
      </p:sp>
      <p:sp>
        <p:nvSpPr>
          <p:cNvPr id="3" name="TextBox 2"/>
          <p:cNvSpPr txBox="1"/>
          <p:nvPr/>
        </p:nvSpPr>
        <p:spPr>
          <a:xfrm>
            <a:off x="45125" y="4754374"/>
            <a:ext cx="5730444" cy="2062103"/>
          </a:xfrm>
          <a:prstGeom prst="rect">
            <a:avLst/>
          </a:prstGeom>
          <a:noFill/>
        </p:spPr>
        <p:txBody>
          <a:bodyPr wrap="square" rtlCol="0">
            <a:spAutoFit/>
          </a:bodyPr>
          <a:lstStyle/>
          <a:p>
            <a:r>
              <a:rPr lang="en-US" sz="3200" b="1" dirty="0">
                <a:latin typeface="Bell MT" panose="02020503060305020303" pitchFamily="18" charset="0"/>
              </a:rPr>
              <a:t>Judge Raquel “Rocky” Jones</a:t>
            </a:r>
          </a:p>
          <a:p>
            <a:r>
              <a:rPr lang="en-US" sz="2400" dirty="0">
                <a:latin typeface="Bell MT" panose="02020503060305020303" pitchFamily="18" charset="0"/>
              </a:rPr>
              <a:t>203</a:t>
            </a:r>
            <a:r>
              <a:rPr lang="en-US" sz="2400" baseline="30000" dirty="0">
                <a:latin typeface="Bell MT" panose="02020503060305020303" pitchFamily="18" charset="0"/>
              </a:rPr>
              <a:t>rd</a:t>
            </a:r>
            <a:r>
              <a:rPr lang="en-US" sz="2400" dirty="0">
                <a:latin typeface="Bell MT" panose="02020503060305020303" pitchFamily="18" charset="0"/>
              </a:rPr>
              <a:t> Judicial District Court</a:t>
            </a:r>
          </a:p>
          <a:p>
            <a:r>
              <a:rPr lang="en-US" sz="2400" dirty="0">
                <a:latin typeface="Bell MT" panose="02020503060305020303" pitchFamily="18" charset="0"/>
              </a:rPr>
              <a:t>Dallas County, Texas</a:t>
            </a:r>
          </a:p>
          <a:p>
            <a:r>
              <a:rPr lang="en-US" sz="2400" dirty="0">
                <a:latin typeface="Bell MT" panose="02020503060305020303" pitchFamily="18" charset="0"/>
              </a:rPr>
              <a:t>ATLAS – </a:t>
            </a:r>
            <a:r>
              <a:rPr lang="en-US" sz="2000" dirty="0">
                <a:latin typeface="Bell MT" panose="02020503060305020303" pitchFamily="18" charset="0"/>
              </a:rPr>
              <a:t>Mental Health &amp; Substance Abuse</a:t>
            </a:r>
          </a:p>
          <a:p>
            <a:r>
              <a:rPr lang="en-US" sz="2000" dirty="0">
                <a:latin typeface="Bell MT" panose="02020503060305020303" pitchFamily="18" charset="0"/>
              </a:rPr>
              <a:t>Achieving Total Liberty And Success</a:t>
            </a:r>
          </a:p>
        </p:txBody>
      </p:sp>
      <p:sp>
        <p:nvSpPr>
          <p:cNvPr id="14" name="TextBox 13"/>
          <p:cNvSpPr txBox="1"/>
          <p:nvPr/>
        </p:nvSpPr>
        <p:spPr>
          <a:xfrm>
            <a:off x="4183793" y="2806613"/>
            <a:ext cx="3746234" cy="1015663"/>
          </a:xfrm>
          <a:prstGeom prst="rect">
            <a:avLst/>
          </a:prstGeom>
          <a:noFill/>
        </p:spPr>
        <p:txBody>
          <a:bodyPr wrap="square" rtlCol="0">
            <a:spAutoFit/>
          </a:bodyPr>
          <a:lstStyle/>
          <a:p>
            <a:pPr algn="ctr"/>
            <a:r>
              <a:rPr lang="en-US" sz="6000" b="1" u="sng" dirty="0">
                <a:latin typeface="Bell MT" panose="02020503060305020303" pitchFamily="18" charset="0"/>
              </a:rPr>
              <a:t>Presenters</a:t>
            </a:r>
          </a:p>
        </p:txBody>
      </p:sp>
      <p:sp>
        <p:nvSpPr>
          <p:cNvPr id="11" name="TextBox 10"/>
          <p:cNvSpPr txBox="1"/>
          <p:nvPr/>
        </p:nvSpPr>
        <p:spPr>
          <a:xfrm>
            <a:off x="5775569" y="4754374"/>
            <a:ext cx="6416431" cy="2000548"/>
          </a:xfrm>
          <a:prstGeom prst="rect">
            <a:avLst/>
          </a:prstGeom>
          <a:noFill/>
        </p:spPr>
        <p:txBody>
          <a:bodyPr wrap="square" rtlCol="0">
            <a:spAutoFit/>
          </a:bodyPr>
          <a:lstStyle/>
          <a:p>
            <a:pPr algn="r"/>
            <a:r>
              <a:rPr lang="en-US" sz="3200" b="1" dirty="0">
                <a:latin typeface="Bell MT" panose="02020503060305020303" pitchFamily="18" charset="0"/>
              </a:rPr>
              <a:t>Judge Lela Lawrence Mays</a:t>
            </a:r>
          </a:p>
          <a:p>
            <a:pPr algn="r"/>
            <a:r>
              <a:rPr lang="en-US" sz="2400" dirty="0">
                <a:latin typeface="Bell MT" panose="02020503060305020303" pitchFamily="18" charset="0"/>
              </a:rPr>
              <a:t>283</a:t>
            </a:r>
            <a:r>
              <a:rPr lang="en-US" sz="2400" baseline="30000" dirty="0">
                <a:latin typeface="Bell MT" panose="02020503060305020303" pitchFamily="18" charset="0"/>
              </a:rPr>
              <a:t>rd</a:t>
            </a:r>
            <a:r>
              <a:rPr lang="en-US" sz="2400" dirty="0">
                <a:latin typeface="Bell MT" panose="02020503060305020303" pitchFamily="18" charset="0"/>
              </a:rPr>
              <a:t> Judicial District Court</a:t>
            </a:r>
          </a:p>
          <a:p>
            <a:pPr algn="r"/>
            <a:r>
              <a:rPr lang="en-US" sz="2400" dirty="0">
                <a:latin typeface="Bell MT" panose="02020503060305020303" pitchFamily="18" charset="0"/>
              </a:rPr>
              <a:t>Dallas County, Texas</a:t>
            </a:r>
          </a:p>
          <a:p>
            <a:pPr algn="r"/>
            <a:r>
              <a:rPr lang="en-US" sz="2400" dirty="0">
                <a:latin typeface="Bell MT" panose="02020503060305020303" pitchFamily="18" charset="0"/>
              </a:rPr>
              <a:t>STAC – </a:t>
            </a:r>
            <a:r>
              <a:rPr lang="en-US" sz="2000" dirty="0">
                <a:latin typeface="Bell MT" panose="02020503060305020303" pitchFamily="18" charset="0"/>
              </a:rPr>
              <a:t>Drug Court &amp; Re-entry Court</a:t>
            </a:r>
          </a:p>
          <a:p>
            <a:pPr algn="r"/>
            <a:r>
              <a:rPr lang="en-US" sz="2000" dirty="0">
                <a:latin typeface="Bell MT" panose="02020503060305020303" pitchFamily="18" charset="0"/>
              </a:rPr>
              <a:t>Successful Treatment of Addiction through Collaboration </a:t>
            </a:r>
          </a:p>
        </p:txBody>
      </p:sp>
    </p:spTree>
    <p:extLst>
      <p:ext uri="{BB962C8B-B14F-4D97-AF65-F5344CB8AC3E}">
        <p14:creationId xmlns:p14="http://schemas.microsoft.com/office/powerpoint/2010/main" val="3737714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55" y="2336872"/>
            <a:ext cx="11776363" cy="4054691"/>
          </a:xfrm>
        </p:spPr>
        <p:txBody>
          <a:bodyPr>
            <a:noAutofit/>
          </a:bodyPr>
          <a:lstStyle/>
          <a:p>
            <a:r>
              <a:rPr lang="en-US" sz="3600" dirty="0">
                <a:latin typeface="Bell MT" panose="02020503060305020303" pitchFamily="18" charset="0"/>
              </a:rPr>
              <a:t>You inherit or take over a new program</a:t>
            </a:r>
          </a:p>
          <a:p>
            <a:pPr marL="0" indent="0">
              <a:buNone/>
            </a:pPr>
            <a:r>
              <a:rPr lang="en-US" sz="3600" dirty="0">
                <a:latin typeface="Bell MT" panose="02020503060305020303" pitchFamily="18" charset="0"/>
              </a:rPr>
              <a:t>					Or</a:t>
            </a:r>
          </a:p>
          <a:p>
            <a:r>
              <a:rPr lang="en-US" sz="3600" dirty="0">
                <a:latin typeface="Bell MT" panose="02020503060305020303" pitchFamily="18" charset="0"/>
              </a:rPr>
              <a:t>You are asked to cover a Specialty Court temporarily </a:t>
            </a:r>
          </a:p>
          <a:p>
            <a:pPr marL="0" indent="0">
              <a:buNone/>
            </a:pPr>
            <a:r>
              <a:rPr lang="en-US" sz="3600" dirty="0">
                <a:latin typeface="Bell MT" panose="02020503060305020303" pitchFamily="18" charset="0"/>
              </a:rPr>
              <a:t>					Or</a:t>
            </a:r>
          </a:p>
          <a:p>
            <a:r>
              <a:rPr lang="en-US" sz="3600" dirty="0">
                <a:latin typeface="Bell MT" panose="02020503060305020303" pitchFamily="18" charset="0"/>
              </a:rPr>
              <a:t>You realize there’s a need to restructure and start over</a:t>
            </a:r>
          </a:p>
          <a:p>
            <a:endParaRPr lang="en-US" sz="3600" dirty="0">
              <a:latin typeface="Bell MT" panose="02020503060305020303" pitchFamily="18" charset="0"/>
            </a:endParaRPr>
          </a:p>
        </p:txBody>
      </p:sp>
      <p:sp>
        <p:nvSpPr>
          <p:cNvPr id="4" name="Title 3">
            <a:extLst>
              <a:ext uri="{FF2B5EF4-FFF2-40B4-BE49-F238E27FC236}">
                <a16:creationId xmlns:a16="http://schemas.microsoft.com/office/drawing/2014/main" id="{681E712D-4025-4339-A771-A576A9DA31FE}"/>
              </a:ext>
            </a:extLst>
          </p:cNvPr>
          <p:cNvSpPr txBox="1">
            <a:spLocks noGrp="1"/>
          </p:cNvSpPr>
          <p:nvPr>
            <p:ph type="title"/>
          </p:nvPr>
        </p:nvSpPr>
        <p:spPr>
          <a:xfrm>
            <a:off x="267855" y="1019098"/>
            <a:ext cx="10027083" cy="547842"/>
          </a:xfrm>
          <a:prstGeom prst="rect">
            <a:avLst/>
          </a:prstGeom>
          <a:noFill/>
        </p:spPr>
        <p:txBody>
          <a:bodyPr wrap="square" rtlCol="0">
            <a:spAutoFit/>
          </a:bodyPr>
          <a:lstStyle/>
          <a:p>
            <a:pPr algn="l"/>
            <a:r>
              <a:rPr lang="en-US" sz="3200" b="1" i="0" u="sng" dirty="0">
                <a:effectLst/>
                <a:latin typeface="Source Serif Pro" panose="02040603050405020204" pitchFamily="18" charset="0"/>
              </a:rPr>
              <a:t>The Link </a:t>
            </a:r>
            <a:r>
              <a:rPr lang="en-US" sz="3200" b="1" u="sng" dirty="0">
                <a:latin typeface="Source Serif Pro" panose="02040603050405020204" pitchFamily="18" charset="0"/>
              </a:rPr>
              <a:t>B</a:t>
            </a:r>
            <a:r>
              <a:rPr lang="en-US" sz="3200" b="1" i="0" u="sng" dirty="0">
                <a:effectLst/>
                <a:latin typeface="Source Serif Pro" panose="02040603050405020204" pitchFamily="18" charset="0"/>
              </a:rPr>
              <a:t>etween </a:t>
            </a:r>
            <a:r>
              <a:rPr lang="en-US" sz="3200" b="1" u="sng" dirty="0">
                <a:latin typeface="Source Serif Pro" panose="02040603050405020204" pitchFamily="18" charset="0"/>
              </a:rPr>
              <a:t>S</a:t>
            </a:r>
            <a:r>
              <a:rPr lang="en-US" sz="3200" b="1" i="0" u="sng" dirty="0">
                <a:effectLst/>
                <a:latin typeface="Source Serif Pro" panose="02040603050405020204" pitchFamily="18" charset="0"/>
              </a:rPr>
              <a:t>ubstance </a:t>
            </a:r>
            <a:r>
              <a:rPr lang="en-US" sz="3200" b="1" u="sng" dirty="0">
                <a:latin typeface="Source Serif Pro" panose="02040603050405020204" pitchFamily="18" charset="0"/>
              </a:rPr>
              <a:t>A</a:t>
            </a:r>
            <a:r>
              <a:rPr lang="en-US" sz="3200" b="1" i="0" u="sng" dirty="0">
                <a:effectLst/>
                <a:latin typeface="Source Serif Pro" panose="02040603050405020204" pitchFamily="18" charset="0"/>
              </a:rPr>
              <a:t>buse &amp; Mental </a:t>
            </a:r>
            <a:r>
              <a:rPr lang="en-US" sz="3200" b="1" u="sng" dirty="0">
                <a:latin typeface="Source Serif Pro" panose="02040603050405020204" pitchFamily="18" charset="0"/>
              </a:rPr>
              <a:t>H</a:t>
            </a:r>
            <a:r>
              <a:rPr lang="en-US" sz="3200" b="1" i="0" u="sng" dirty="0">
                <a:effectLst/>
                <a:latin typeface="Source Serif Pro" panose="02040603050405020204" pitchFamily="18" charset="0"/>
              </a:rPr>
              <a:t>ealth</a:t>
            </a:r>
          </a:p>
        </p:txBody>
      </p:sp>
    </p:spTree>
    <p:extLst>
      <p:ext uri="{BB962C8B-B14F-4D97-AF65-F5344CB8AC3E}">
        <p14:creationId xmlns:p14="http://schemas.microsoft.com/office/powerpoint/2010/main" val="3526687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908B3-7DED-4CAF-B89F-060EA4CF02D6}"/>
              </a:ext>
            </a:extLst>
          </p:cNvPr>
          <p:cNvPicPr>
            <a:picLocks noChangeAspect="1"/>
          </p:cNvPicPr>
          <p:nvPr/>
        </p:nvPicPr>
        <p:blipFill>
          <a:blip r:embed="rId2"/>
          <a:stretch>
            <a:fillRect/>
          </a:stretch>
        </p:blipFill>
        <p:spPr>
          <a:xfrm>
            <a:off x="369117" y="50120"/>
            <a:ext cx="8758106" cy="6728185"/>
          </a:xfrm>
          <a:prstGeom prst="rect">
            <a:avLst/>
          </a:prstGeom>
        </p:spPr>
      </p:pic>
    </p:spTree>
    <p:extLst>
      <p:ext uri="{BB962C8B-B14F-4D97-AF65-F5344CB8AC3E}">
        <p14:creationId xmlns:p14="http://schemas.microsoft.com/office/powerpoint/2010/main" val="1964188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4D420E-9972-494F-A917-EB072BD7B320}"/>
              </a:ext>
            </a:extLst>
          </p:cNvPr>
          <p:cNvSpPr txBox="1"/>
          <p:nvPr/>
        </p:nvSpPr>
        <p:spPr>
          <a:xfrm>
            <a:off x="209724" y="1012954"/>
            <a:ext cx="10209403" cy="4832092"/>
          </a:xfrm>
          <a:prstGeom prst="rect">
            <a:avLst/>
          </a:prstGeom>
          <a:noFill/>
        </p:spPr>
        <p:txBody>
          <a:bodyPr wrap="square">
            <a:spAutoFit/>
          </a:bodyPr>
          <a:lstStyle/>
          <a:p>
            <a:pPr algn="l"/>
            <a:r>
              <a:rPr lang="en-US" sz="2800" dirty="0">
                <a:latin typeface="Bell MT" panose="02020503060305020303" pitchFamily="18" charset="0"/>
              </a:rPr>
              <a:t>M</a:t>
            </a:r>
            <a:r>
              <a:rPr lang="en-US" sz="2800" b="0" i="0" dirty="0">
                <a:effectLst/>
                <a:latin typeface="Bell MT" panose="02020503060305020303" pitchFamily="18" charset="0"/>
              </a:rPr>
              <a:t>ore common than many people realize. According to reports published in the </a:t>
            </a:r>
            <a:r>
              <a:rPr lang="en-US" sz="2800" b="0" i="1" dirty="0">
                <a:effectLst/>
                <a:latin typeface="Bell MT" panose="02020503060305020303" pitchFamily="18" charset="0"/>
              </a:rPr>
              <a:t>Journal of the American Medical Association</a:t>
            </a:r>
            <a:r>
              <a:rPr lang="en-US" sz="2800" b="0" i="0" dirty="0">
                <a:effectLst/>
                <a:latin typeface="Bell MT" panose="02020503060305020303" pitchFamily="18" charset="0"/>
              </a:rPr>
              <a:t>:</a:t>
            </a:r>
          </a:p>
          <a:p>
            <a:pPr algn="l"/>
            <a:endParaRPr lang="en-US" sz="2800" b="0" i="0" dirty="0">
              <a:effectLst/>
              <a:latin typeface="Bell MT" panose="02020503060305020303" pitchFamily="18" charset="0"/>
            </a:endParaRPr>
          </a:p>
          <a:p>
            <a:pPr lvl="1">
              <a:buFont typeface="Arial" panose="020B0604020202020204" pitchFamily="34" charset="0"/>
              <a:buChar char="•"/>
            </a:pPr>
            <a:r>
              <a:rPr lang="en-US" sz="2800" b="0" i="0" dirty="0">
                <a:effectLst/>
                <a:latin typeface="Bell MT" panose="02020503060305020303" pitchFamily="18" charset="0"/>
              </a:rPr>
              <a:t>Roughly 50% of individuals with severe mental disorders are affected by substance abuse.</a:t>
            </a:r>
          </a:p>
          <a:p>
            <a:pPr algn="l"/>
            <a:endParaRPr lang="en-US" sz="2800" b="0" i="0" dirty="0">
              <a:effectLst/>
              <a:latin typeface="Bell MT" panose="02020503060305020303" pitchFamily="18" charset="0"/>
            </a:endParaRPr>
          </a:p>
          <a:p>
            <a:pPr lvl="1">
              <a:buFont typeface="Arial" panose="020B0604020202020204" pitchFamily="34" charset="0"/>
              <a:buChar char="•"/>
            </a:pPr>
            <a:r>
              <a:rPr lang="en-US" sz="2800" b="0" i="0" dirty="0">
                <a:effectLst/>
                <a:latin typeface="Bell MT" panose="02020503060305020303" pitchFamily="18" charset="0"/>
              </a:rPr>
              <a:t>37 percent of alcohol abusers and 53% of drug abusers also have at least one serious mental illness.</a:t>
            </a:r>
          </a:p>
          <a:p>
            <a:pPr algn="l"/>
            <a:endParaRPr lang="en-US" sz="2800" b="0" i="0" dirty="0">
              <a:effectLst/>
              <a:latin typeface="Bell MT" panose="02020503060305020303" pitchFamily="18" charset="0"/>
            </a:endParaRPr>
          </a:p>
          <a:p>
            <a:pPr lvl="1">
              <a:buFont typeface="Arial" panose="020B0604020202020204" pitchFamily="34" charset="0"/>
              <a:buChar char="•"/>
            </a:pPr>
            <a:r>
              <a:rPr lang="en-US" sz="2800" b="0" i="0" dirty="0">
                <a:effectLst/>
                <a:latin typeface="Bell MT" panose="02020503060305020303" pitchFamily="18" charset="0"/>
              </a:rPr>
              <a:t>Of all people diagnosed as mentally ill, 29% abuse alcohol or drugs.</a:t>
            </a:r>
          </a:p>
        </p:txBody>
      </p:sp>
      <p:sp>
        <p:nvSpPr>
          <p:cNvPr id="5" name="TextBox 4">
            <a:extLst>
              <a:ext uri="{FF2B5EF4-FFF2-40B4-BE49-F238E27FC236}">
                <a16:creationId xmlns:a16="http://schemas.microsoft.com/office/drawing/2014/main" id="{D91356B8-EF43-4E30-8D49-2621ABC33C24}"/>
              </a:ext>
            </a:extLst>
          </p:cNvPr>
          <p:cNvSpPr txBox="1"/>
          <p:nvPr/>
        </p:nvSpPr>
        <p:spPr>
          <a:xfrm>
            <a:off x="1" y="87149"/>
            <a:ext cx="10570127" cy="584775"/>
          </a:xfrm>
          <a:prstGeom prst="rect">
            <a:avLst/>
          </a:prstGeom>
          <a:solidFill>
            <a:schemeClr val="bg1"/>
          </a:solidFill>
        </p:spPr>
        <p:txBody>
          <a:bodyPr wrap="square">
            <a:spAutoFit/>
          </a:bodyPr>
          <a:lstStyle/>
          <a:p>
            <a:r>
              <a:rPr lang="en-US" sz="3200" b="1" u="sng" dirty="0">
                <a:latin typeface="Bell MT" panose="02020503060305020303" pitchFamily="18" charset="0"/>
              </a:rPr>
              <a:t>Co-occurring Substance Abuse Problems &amp; Mental Health </a:t>
            </a:r>
          </a:p>
        </p:txBody>
      </p:sp>
    </p:spTree>
    <p:extLst>
      <p:ext uri="{BB962C8B-B14F-4D97-AF65-F5344CB8AC3E}">
        <p14:creationId xmlns:p14="http://schemas.microsoft.com/office/powerpoint/2010/main" val="3756133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5D5AAA-1BF5-4B87-9688-7A39A063C2B0}"/>
              </a:ext>
            </a:extLst>
          </p:cNvPr>
          <p:cNvSpPr txBox="1"/>
          <p:nvPr/>
        </p:nvSpPr>
        <p:spPr>
          <a:xfrm>
            <a:off x="1040235" y="775305"/>
            <a:ext cx="9026554" cy="5139869"/>
          </a:xfrm>
          <a:custGeom>
            <a:avLst/>
            <a:gdLst>
              <a:gd name="connsiteX0" fmla="*/ 0 w 9026554"/>
              <a:gd name="connsiteY0" fmla="*/ 0 h 5139869"/>
              <a:gd name="connsiteX1" fmla="*/ 293363 w 9026554"/>
              <a:gd name="connsiteY1" fmla="*/ 0 h 5139869"/>
              <a:gd name="connsiteX2" fmla="*/ 1038054 w 9026554"/>
              <a:gd name="connsiteY2" fmla="*/ 0 h 5139869"/>
              <a:gd name="connsiteX3" fmla="*/ 1692479 w 9026554"/>
              <a:gd name="connsiteY3" fmla="*/ 0 h 5139869"/>
              <a:gd name="connsiteX4" fmla="*/ 1985842 w 9026554"/>
              <a:gd name="connsiteY4" fmla="*/ 0 h 5139869"/>
              <a:gd name="connsiteX5" fmla="*/ 2279205 w 9026554"/>
              <a:gd name="connsiteY5" fmla="*/ 0 h 5139869"/>
              <a:gd name="connsiteX6" fmla="*/ 3023896 w 9026554"/>
              <a:gd name="connsiteY6" fmla="*/ 0 h 5139869"/>
              <a:gd name="connsiteX7" fmla="*/ 3497790 w 9026554"/>
              <a:gd name="connsiteY7" fmla="*/ 0 h 5139869"/>
              <a:gd name="connsiteX8" fmla="*/ 4152215 w 9026554"/>
              <a:gd name="connsiteY8" fmla="*/ 0 h 5139869"/>
              <a:gd name="connsiteX9" fmla="*/ 4806640 w 9026554"/>
              <a:gd name="connsiteY9" fmla="*/ 0 h 5139869"/>
              <a:gd name="connsiteX10" fmla="*/ 5461065 w 9026554"/>
              <a:gd name="connsiteY10" fmla="*/ 0 h 5139869"/>
              <a:gd name="connsiteX11" fmla="*/ 6205756 w 9026554"/>
              <a:gd name="connsiteY11" fmla="*/ 0 h 5139869"/>
              <a:gd name="connsiteX12" fmla="*/ 6679650 w 9026554"/>
              <a:gd name="connsiteY12" fmla="*/ 0 h 5139869"/>
              <a:gd name="connsiteX13" fmla="*/ 7243810 w 9026554"/>
              <a:gd name="connsiteY13" fmla="*/ 0 h 5139869"/>
              <a:gd name="connsiteX14" fmla="*/ 7898235 w 9026554"/>
              <a:gd name="connsiteY14" fmla="*/ 0 h 5139869"/>
              <a:gd name="connsiteX15" fmla="*/ 9026554 w 9026554"/>
              <a:gd name="connsiteY15" fmla="*/ 0 h 5139869"/>
              <a:gd name="connsiteX16" fmla="*/ 9026554 w 9026554"/>
              <a:gd name="connsiteY16" fmla="*/ 571097 h 5139869"/>
              <a:gd name="connsiteX17" fmla="*/ 9026554 w 9026554"/>
              <a:gd name="connsiteY17" fmla="*/ 1142193 h 5139869"/>
              <a:gd name="connsiteX18" fmla="*/ 9026554 w 9026554"/>
              <a:gd name="connsiteY18" fmla="*/ 1816087 h 5139869"/>
              <a:gd name="connsiteX19" fmla="*/ 9026554 w 9026554"/>
              <a:gd name="connsiteY19" fmla="*/ 2387184 h 5139869"/>
              <a:gd name="connsiteX20" fmla="*/ 9026554 w 9026554"/>
              <a:gd name="connsiteY20" fmla="*/ 2906881 h 5139869"/>
              <a:gd name="connsiteX21" fmla="*/ 9026554 w 9026554"/>
              <a:gd name="connsiteY21" fmla="*/ 3529377 h 5139869"/>
              <a:gd name="connsiteX22" fmla="*/ 9026554 w 9026554"/>
              <a:gd name="connsiteY22" fmla="*/ 4100473 h 5139869"/>
              <a:gd name="connsiteX23" fmla="*/ 9026554 w 9026554"/>
              <a:gd name="connsiteY23" fmla="*/ 4620171 h 5139869"/>
              <a:gd name="connsiteX24" fmla="*/ 9026554 w 9026554"/>
              <a:gd name="connsiteY24" fmla="*/ 5139869 h 5139869"/>
              <a:gd name="connsiteX25" fmla="*/ 8462394 w 9026554"/>
              <a:gd name="connsiteY25" fmla="*/ 5139869 h 5139869"/>
              <a:gd name="connsiteX26" fmla="*/ 7717704 w 9026554"/>
              <a:gd name="connsiteY26" fmla="*/ 5139869 h 5139869"/>
              <a:gd name="connsiteX27" fmla="*/ 7334075 w 9026554"/>
              <a:gd name="connsiteY27" fmla="*/ 5139869 h 5139869"/>
              <a:gd name="connsiteX28" fmla="*/ 7040712 w 9026554"/>
              <a:gd name="connsiteY28" fmla="*/ 5139869 h 5139869"/>
              <a:gd name="connsiteX29" fmla="*/ 6657084 w 9026554"/>
              <a:gd name="connsiteY29" fmla="*/ 5139869 h 5139869"/>
              <a:gd name="connsiteX30" fmla="*/ 6002658 w 9026554"/>
              <a:gd name="connsiteY30" fmla="*/ 5139869 h 5139869"/>
              <a:gd name="connsiteX31" fmla="*/ 5257968 w 9026554"/>
              <a:gd name="connsiteY31" fmla="*/ 5139869 h 5139869"/>
              <a:gd name="connsiteX32" fmla="*/ 4874339 w 9026554"/>
              <a:gd name="connsiteY32" fmla="*/ 5139869 h 5139869"/>
              <a:gd name="connsiteX33" fmla="*/ 4310180 w 9026554"/>
              <a:gd name="connsiteY33" fmla="*/ 5139869 h 5139869"/>
              <a:gd name="connsiteX34" fmla="*/ 3565489 w 9026554"/>
              <a:gd name="connsiteY34" fmla="*/ 5139869 h 5139869"/>
              <a:gd name="connsiteX35" fmla="*/ 3001329 w 9026554"/>
              <a:gd name="connsiteY35" fmla="*/ 5139869 h 5139869"/>
              <a:gd name="connsiteX36" fmla="*/ 2346904 w 9026554"/>
              <a:gd name="connsiteY36" fmla="*/ 5139869 h 5139869"/>
              <a:gd name="connsiteX37" fmla="*/ 1782744 w 9026554"/>
              <a:gd name="connsiteY37" fmla="*/ 5139869 h 5139869"/>
              <a:gd name="connsiteX38" fmla="*/ 1489381 w 9026554"/>
              <a:gd name="connsiteY38" fmla="*/ 5139869 h 5139869"/>
              <a:gd name="connsiteX39" fmla="*/ 1105753 w 9026554"/>
              <a:gd name="connsiteY39" fmla="*/ 5139869 h 5139869"/>
              <a:gd name="connsiteX40" fmla="*/ 812390 w 9026554"/>
              <a:gd name="connsiteY40" fmla="*/ 5139869 h 5139869"/>
              <a:gd name="connsiteX41" fmla="*/ 519027 w 9026554"/>
              <a:gd name="connsiteY41" fmla="*/ 5139869 h 5139869"/>
              <a:gd name="connsiteX42" fmla="*/ 0 w 9026554"/>
              <a:gd name="connsiteY42" fmla="*/ 5139869 h 5139869"/>
              <a:gd name="connsiteX43" fmla="*/ 0 w 9026554"/>
              <a:gd name="connsiteY43" fmla="*/ 4671570 h 5139869"/>
              <a:gd name="connsiteX44" fmla="*/ 0 w 9026554"/>
              <a:gd name="connsiteY44" fmla="*/ 4203271 h 5139869"/>
              <a:gd name="connsiteX45" fmla="*/ 0 w 9026554"/>
              <a:gd name="connsiteY45" fmla="*/ 3580775 h 5139869"/>
              <a:gd name="connsiteX46" fmla="*/ 0 w 9026554"/>
              <a:gd name="connsiteY46" fmla="*/ 3061078 h 5139869"/>
              <a:gd name="connsiteX47" fmla="*/ 0 w 9026554"/>
              <a:gd name="connsiteY47" fmla="*/ 2644177 h 5139869"/>
              <a:gd name="connsiteX48" fmla="*/ 0 w 9026554"/>
              <a:gd name="connsiteY48" fmla="*/ 2073080 h 5139869"/>
              <a:gd name="connsiteX49" fmla="*/ 0 w 9026554"/>
              <a:gd name="connsiteY49" fmla="*/ 1501984 h 5139869"/>
              <a:gd name="connsiteX50" fmla="*/ 0 w 9026554"/>
              <a:gd name="connsiteY50" fmla="*/ 1085083 h 5139869"/>
              <a:gd name="connsiteX51" fmla="*/ 0 w 9026554"/>
              <a:gd name="connsiteY51" fmla="*/ 668183 h 5139869"/>
              <a:gd name="connsiteX52" fmla="*/ 0 w 9026554"/>
              <a:gd name="connsiteY52" fmla="*/ 0 h 51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026554" h="5139869" extrusionOk="0">
                <a:moveTo>
                  <a:pt x="0" y="0"/>
                </a:moveTo>
                <a:cubicBezTo>
                  <a:pt x="133023" y="-17582"/>
                  <a:pt x="227615" y="29579"/>
                  <a:pt x="293363" y="0"/>
                </a:cubicBezTo>
                <a:cubicBezTo>
                  <a:pt x="359111" y="-29579"/>
                  <a:pt x="760009" y="31847"/>
                  <a:pt x="1038054" y="0"/>
                </a:cubicBezTo>
                <a:cubicBezTo>
                  <a:pt x="1316099" y="-31847"/>
                  <a:pt x="1453149" y="57574"/>
                  <a:pt x="1692479" y="0"/>
                </a:cubicBezTo>
                <a:cubicBezTo>
                  <a:pt x="1931809" y="-57574"/>
                  <a:pt x="1895653" y="11003"/>
                  <a:pt x="1985842" y="0"/>
                </a:cubicBezTo>
                <a:cubicBezTo>
                  <a:pt x="2076031" y="-11003"/>
                  <a:pt x="2217525" y="12458"/>
                  <a:pt x="2279205" y="0"/>
                </a:cubicBezTo>
                <a:cubicBezTo>
                  <a:pt x="2340885" y="-12458"/>
                  <a:pt x="2849914" y="66611"/>
                  <a:pt x="3023896" y="0"/>
                </a:cubicBezTo>
                <a:cubicBezTo>
                  <a:pt x="3197878" y="-66611"/>
                  <a:pt x="3317787" y="1303"/>
                  <a:pt x="3497790" y="0"/>
                </a:cubicBezTo>
                <a:cubicBezTo>
                  <a:pt x="3677793" y="-1303"/>
                  <a:pt x="3936352" y="54539"/>
                  <a:pt x="4152215" y="0"/>
                </a:cubicBezTo>
                <a:cubicBezTo>
                  <a:pt x="4368079" y="-54539"/>
                  <a:pt x="4504536" y="74431"/>
                  <a:pt x="4806640" y="0"/>
                </a:cubicBezTo>
                <a:cubicBezTo>
                  <a:pt x="5108745" y="-74431"/>
                  <a:pt x="5305426" y="59095"/>
                  <a:pt x="5461065" y="0"/>
                </a:cubicBezTo>
                <a:cubicBezTo>
                  <a:pt x="5616705" y="-59095"/>
                  <a:pt x="5888126" y="75046"/>
                  <a:pt x="6205756" y="0"/>
                </a:cubicBezTo>
                <a:cubicBezTo>
                  <a:pt x="6523386" y="-75046"/>
                  <a:pt x="6575165" y="35231"/>
                  <a:pt x="6679650" y="0"/>
                </a:cubicBezTo>
                <a:cubicBezTo>
                  <a:pt x="6784135" y="-35231"/>
                  <a:pt x="7006627" y="48092"/>
                  <a:pt x="7243810" y="0"/>
                </a:cubicBezTo>
                <a:cubicBezTo>
                  <a:pt x="7480993" y="-48092"/>
                  <a:pt x="7670559" y="35539"/>
                  <a:pt x="7898235" y="0"/>
                </a:cubicBezTo>
                <a:cubicBezTo>
                  <a:pt x="8125912" y="-35539"/>
                  <a:pt x="8736252" y="103202"/>
                  <a:pt x="9026554" y="0"/>
                </a:cubicBezTo>
                <a:cubicBezTo>
                  <a:pt x="9094835" y="176022"/>
                  <a:pt x="9018362" y="335223"/>
                  <a:pt x="9026554" y="571097"/>
                </a:cubicBezTo>
                <a:cubicBezTo>
                  <a:pt x="9034746" y="806971"/>
                  <a:pt x="9017230" y="950939"/>
                  <a:pt x="9026554" y="1142193"/>
                </a:cubicBezTo>
                <a:cubicBezTo>
                  <a:pt x="9035878" y="1333447"/>
                  <a:pt x="9001435" y="1606003"/>
                  <a:pt x="9026554" y="1816087"/>
                </a:cubicBezTo>
                <a:cubicBezTo>
                  <a:pt x="9051673" y="2026171"/>
                  <a:pt x="8976818" y="2224998"/>
                  <a:pt x="9026554" y="2387184"/>
                </a:cubicBezTo>
                <a:cubicBezTo>
                  <a:pt x="9076290" y="2549370"/>
                  <a:pt x="8970309" y="2764214"/>
                  <a:pt x="9026554" y="2906881"/>
                </a:cubicBezTo>
                <a:cubicBezTo>
                  <a:pt x="9082799" y="3049548"/>
                  <a:pt x="9006835" y="3320573"/>
                  <a:pt x="9026554" y="3529377"/>
                </a:cubicBezTo>
                <a:cubicBezTo>
                  <a:pt x="9046273" y="3738181"/>
                  <a:pt x="8997111" y="3841956"/>
                  <a:pt x="9026554" y="4100473"/>
                </a:cubicBezTo>
                <a:cubicBezTo>
                  <a:pt x="9055997" y="4358990"/>
                  <a:pt x="9019566" y="4373181"/>
                  <a:pt x="9026554" y="4620171"/>
                </a:cubicBezTo>
                <a:cubicBezTo>
                  <a:pt x="9033542" y="4867161"/>
                  <a:pt x="8999216" y="5013093"/>
                  <a:pt x="9026554" y="5139869"/>
                </a:cubicBezTo>
                <a:cubicBezTo>
                  <a:pt x="8778388" y="5190991"/>
                  <a:pt x="8647251" y="5085999"/>
                  <a:pt x="8462394" y="5139869"/>
                </a:cubicBezTo>
                <a:cubicBezTo>
                  <a:pt x="8277537" y="5193739"/>
                  <a:pt x="7969890" y="5106136"/>
                  <a:pt x="7717704" y="5139869"/>
                </a:cubicBezTo>
                <a:cubicBezTo>
                  <a:pt x="7465518" y="5173602"/>
                  <a:pt x="7459278" y="5120935"/>
                  <a:pt x="7334075" y="5139869"/>
                </a:cubicBezTo>
                <a:cubicBezTo>
                  <a:pt x="7208872" y="5158803"/>
                  <a:pt x="7133224" y="5109954"/>
                  <a:pt x="7040712" y="5139869"/>
                </a:cubicBezTo>
                <a:cubicBezTo>
                  <a:pt x="6948200" y="5169784"/>
                  <a:pt x="6743826" y="5133122"/>
                  <a:pt x="6657084" y="5139869"/>
                </a:cubicBezTo>
                <a:cubicBezTo>
                  <a:pt x="6570342" y="5146616"/>
                  <a:pt x="6147158" y="5089406"/>
                  <a:pt x="6002658" y="5139869"/>
                </a:cubicBezTo>
                <a:cubicBezTo>
                  <a:pt x="5858158" y="5190332"/>
                  <a:pt x="5606372" y="5079370"/>
                  <a:pt x="5257968" y="5139869"/>
                </a:cubicBezTo>
                <a:cubicBezTo>
                  <a:pt x="4909564" y="5200368"/>
                  <a:pt x="5039122" y="5120722"/>
                  <a:pt x="4874339" y="5139869"/>
                </a:cubicBezTo>
                <a:cubicBezTo>
                  <a:pt x="4709556" y="5159016"/>
                  <a:pt x="4428086" y="5134223"/>
                  <a:pt x="4310180" y="5139869"/>
                </a:cubicBezTo>
                <a:cubicBezTo>
                  <a:pt x="4192274" y="5145515"/>
                  <a:pt x="3838832" y="5094156"/>
                  <a:pt x="3565489" y="5139869"/>
                </a:cubicBezTo>
                <a:cubicBezTo>
                  <a:pt x="3292146" y="5185582"/>
                  <a:pt x="3258419" y="5130247"/>
                  <a:pt x="3001329" y="5139869"/>
                </a:cubicBezTo>
                <a:cubicBezTo>
                  <a:pt x="2744239" y="5149491"/>
                  <a:pt x="2545991" y="5070657"/>
                  <a:pt x="2346904" y="5139869"/>
                </a:cubicBezTo>
                <a:cubicBezTo>
                  <a:pt x="2147818" y="5209081"/>
                  <a:pt x="2016633" y="5085886"/>
                  <a:pt x="1782744" y="5139869"/>
                </a:cubicBezTo>
                <a:cubicBezTo>
                  <a:pt x="1548855" y="5193852"/>
                  <a:pt x="1609320" y="5131157"/>
                  <a:pt x="1489381" y="5139869"/>
                </a:cubicBezTo>
                <a:cubicBezTo>
                  <a:pt x="1369442" y="5148581"/>
                  <a:pt x="1194399" y="5132794"/>
                  <a:pt x="1105753" y="5139869"/>
                </a:cubicBezTo>
                <a:cubicBezTo>
                  <a:pt x="1017107" y="5146944"/>
                  <a:pt x="952855" y="5120863"/>
                  <a:pt x="812390" y="5139869"/>
                </a:cubicBezTo>
                <a:cubicBezTo>
                  <a:pt x="671925" y="5158875"/>
                  <a:pt x="662485" y="5113939"/>
                  <a:pt x="519027" y="5139869"/>
                </a:cubicBezTo>
                <a:cubicBezTo>
                  <a:pt x="375569" y="5165799"/>
                  <a:pt x="137161" y="5095808"/>
                  <a:pt x="0" y="5139869"/>
                </a:cubicBezTo>
                <a:cubicBezTo>
                  <a:pt x="-35021" y="4930183"/>
                  <a:pt x="24653" y="4776362"/>
                  <a:pt x="0" y="4671570"/>
                </a:cubicBezTo>
                <a:cubicBezTo>
                  <a:pt x="-24653" y="4566778"/>
                  <a:pt x="21040" y="4429866"/>
                  <a:pt x="0" y="4203271"/>
                </a:cubicBezTo>
                <a:cubicBezTo>
                  <a:pt x="-21040" y="3976676"/>
                  <a:pt x="72654" y="3846176"/>
                  <a:pt x="0" y="3580775"/>
                </a:cubicBezTo>
                <a:cubicBezTo>
                  <a:pt x="-72654" y="3315374"/>
                  <a:pt x="42495" y="3200973"/>
                  <a:pt x="0" y="3061078"/>
                </a:cubicBezTo>
                <a:cubicBezTo>
                  <a:pt x="-42495" y="2921183"/>
                  <a:pt x="25201" y="2851779"/>
                  <a:pt x="0" y="2644177"/>
                </a:cubicBezTo>
                <a:cubicBezTo>
                  <a:pt x="-25201" y="2436575"/>
                  <a:pt x="52841" y="2321010"/>
                  <a:pt x="0" y="2073080"/>
                </a:cubicBezTo>
                <a:cubicBezTo>
                  <a:pt x="-52841" y="1825150"/>
                  <a:pt x="15242" y="1762514"/>
                  <a:pt x="0" y="1501984"/>
                </a:cubicBezTo>
                <a:cubicBezTo>
                  <a:pt x="-15242" y="1241454"/>
                  <a:pt x="40707" y="1248030"/>
                  <a:pt x="0" y="1085083"/>
                </a:cubicBezTo>
                <a:cubicBezTo>
                  <a:pt x="-40707" y="922136"/>
                  <a:pt x="31906" y="834589"/>
                  <a:pt x="0" y="668183"/>
                </a:cubicBezTo>
                <a:cubicBezTo>
                  <a:pt x="-31906" y="501777"/>
                  <a:pt x="60138" y="173387"/>
                  <a:pt x="0" y="0"/>
                </a:cubicBezTo>
                <a:close/>
              </a:path>
            </a:pathLst>
          </a:custGeom>
          <a:noFill/>
          <a:ln>
            <a:solidFill>
              <a:schemeClr val="tx1"/>
            </a:solidFill>
            <a:extLst>
              <a:ext uri="{C807C97D-BFC1-408E-A445-0C87EB9F89A2}">
                <ask:lineSketchStyleProps xmlns:ask="http://schemas.microsoft.com/office/drawing/2018/sketchyshapes" sd="129137639">
                  <a:prstGeom prst="rect">
                    <a:avLst/>
                  </a:prstGeom>
                  <ask:type>
                    <ask:lineSketchScribble/>
                  </ask:type>
                </ask:lineSketchStyleProps>
              </a:ext>
            </a:extLst>
          </a:ln>
        </p:spPr>
        <p:txBody>
          <a:bodyPr wrap="square">
            <a:spAutoFit/>
          </a:bodyPr>
          <a:lstStyle/>
          <a:p>
            <a:pPr algn="l"/>
            <a:r>
              <a:rPr lang="en-US" sz="3600" b="1" i="0" dirty="0">
                <a:effectLst/>
                <a:latin typeface="Bell MT" panose="02020503060305020303" pitchFamily="18" charset="0"/>
              </a:rPr>
              <a:t>What comes first: Substance abuse or the Mental </a:t>
            </a:r>
            <a:r>
              <a:rPr lang="en-US" sz="3600" b="1" dirty="0">
                <a:latin typeface="Bell MT" panose="02020503060305020303" pitchFamily="18" charset="0"/>
              </a:rPr>
              <a:t>H</a:t>
            </a:r>
            <a:r>
              <a:rPr lang="en-US" sz="3600" b="1" i="0" dirty="0">
                <a:effectLst/>
                <a:latin typeface="Bell MT" panose="02020503060305020303" pitchFamily="18" charset="0"/>
              </a:rPr>
              <a:t>ealth problem?</a:t>
            </a:r>
          </a:p>
          <a:p>
            <a:pPr algn="l"/>
            <a:endParaRPr lang="en-US" sz="3200" b="1" i="0" dirty="0">
              <a:effectLst/>
              <a:latin typeface="Bell MT" panose="02020503060305020303" pitchFamily="18" charset="0"/>
            </a:endParaRPr>
          </a:p>
          <a:p>
            <a:pPr algn="l"/>
            <a:r>
              <a:rPr lang="en-US" sz="3200" b="1" i="0" dirty="0">
                <a:solidFill>
                  <a:srgbClr val="333333"/>
                </a:solidFill>
                <a:effectLst/>
                <a:latin typeface="Bell MT" panose="02020503060305020303" pitchFamily="18" charset="0"/>
              </a:rPr>
              <a:t>Substance abuse and mental health disorders such as depression and anxiety are closely linked, although one doesn’t necessarily directly cause the other. Abusing substances such as marijuana or methamphetamine can cause prolonged psychotic reactions, while alcohol can make depression and anxiety symptoms worse. </a:t>
            </a:r>
          </a:p>
        </p:txBody>
      </p:sp>
    </p:spTree>
    <p:extLst>
      <p:ext uri="{BB962C8B-B14F-4D97-AF65-F5344CB8AC3E}">
        <p14:creationId xmlns:p14="http://schemas.microsoft.com/office/powerpoint/2010/main" val="137740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C2497-A31D-411B-B7CC-5CB04199A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759DAA3-7DFF-4789-88D6-0D4857D78AB0}"/>
              </a:ext>
            </a:extLst>
          </p:cNvPr>
          <p:cNvPicPr>
            <a:picLocks noChangeAspect="1"/>
          </p:cNvPicPr>
          <p:nvPr/>
        </p:nvPicPr>
        <p:blipFill rotWithShape="1">
          <a:blip r:embed="rId2"/>
          <a:srcRect t="1738" r="1" b="1"/>
          <a:stretch/>
        </p:blipFill>
        <p:spPr>
          <a:xfrm>
            <a:off x="765721" y="826622"/>
            <a:ext cx="9397016" cy="5170887"/>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1702A4D1-2C2E-40B4-9C63-D31CDB407F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a16="http://schemas.microsoft.com/office/drawing/2014/main" id="{77C4A954-C4D8-4B3C-8268-C93B77D49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7828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FF0FC8-E6FF-48C9-8CA6-42F5E27E4980}"/>
              </a:ext>
            </a:extLst>
          </p:cNvPr>
          <p:cNvSpPr txBox="1"/>
          <p:nvPr/>
        </p:nvSpPr>
        <p:spPr>
          <a:xfrm>
            <a:off x="302004" y="891941"/>
            <a:ext cx="10486238" cy="5386090"/>
          </a:xfrm>
          <a:prstGeom prst="rect">
            <a:avLst/>
          </a:prstGeom>
          <a:noFill/>
        </p:spPr>
        <p:txBody>
          <a:bodyPr wrap="square">
            <a:spAutoFit/>
          </a:bodyPr>
          <a:lstStyle/>
          <a:p>
            <a:pPr algn="l"/>
            <a:r>
              <a:rPr lang="en-US" sz="2800" b="0" i="0" dirty="0">
                <a:effectLst/>
                <a:latin typeface="Bell MT" panose="02020503060305020303" pitchFamily="18" charset="0"/>
              </a:rPr>
              <a:t>The best treatment is an integrated approach, where both the substance abuse problem and the mental disorder are treated simultaneously:</a:t>
            </a:r>
          </a:p>
          <a:p>
            <a:pPr algn="l"/>
            <a:endParaRPr lang="en-US" sz="2800" b="0" i="0" dirty="0">
              <a:effectLst/>
              <a:latin typeface="Bell MT" panose="02020503060305020303" pitchFamily="18" charset="0"/>
            </a:endParaRPr>
          </a:p>
          <a:p>
            <a:pPr algn="l"/>
            <a:r>
              <a:rPr lang="en-US" sz="2800" b="1" i="0" dirty="0">
                <a:effectLst/>
                <a:latin typeface="Bell MT" panose="02020503060305020303" pitchFamily="18" charset="0"/>
              </a:rPr>
              <a:t>Treatment for mental health problem</a:t>
            </a:r>
            <a:r>
              <a:rPr lang="en-US" sz="2800" b="0" i="0" dirty="0">
                <a:effectLst/>
                <a:latin typeface="Bell MT" panose="02020503060305020303" pitchFamily="18" charset="0"/>
              </a:rPr>
              <a:t> may include medication, individual or group counseling, self-help measures, lifestyle changes, and peer support.</a:t>
            </a:r>
          </a:p>
          <a:p>
            <a:pPr algn="l"/>
            <a:endParaRPr lang="en-US" sz="2800" b="0" i="0" dirty="0">
              <a:effectLst/>
              <a:latin typeface="Bell MT" panose="02020503060305020303" pitchFamily="18" charset="0"/>
            </a:endParaRPr>
          </a:p>
          <a:p>
            <a:pPr algn="l"/>
            <a:r>
              <a:rPr lang="en-US" sz="2800" b="1" i="0" dirty="0">
                <a:effectLst/>
                <a:latin typeface="Bell MT" panose="02020503060305020303" pitchFamily="18" charset="0"/>
              </a:rPr>
              <a:t>Treatment for substance abuse</a:t>
            </a:r>
            <a:r>
              <a:rPr lang="en-US" sz="2800" b="0" i="0" dirty="0">
                <a:effectLst/>
                <a:latin typeface="Bell MT" panose="02020503060305020303" pitchFamily="18" charset="0"/>
              </a:rPr>
              <a:t> may include detoxification, managing of withdrawal symptoms, behavioral therapy, and support groups to help maintain sobriety.</a:t>
            </a:r>
          </a:p>
          <a:p>
            <a:br>
              <a:rPr lang="en-US" dirty="0"/>
            </a:br>
            <a:endParaRPr lang="en-US" dirty="0"/>
          </a:p>
        </p:txBody>
      </p:sp>
      <p:sp>
        <p:nvSpPr>
          <p:cNvPr id="5" name="TextBox 4">
            <a:extLst>
              <a:ext uri="{FF2B5EF4-FFF2-40B4-BE49-F238E27FC236}">
                <a16:creationId xmlns:a16="http://schemas.microsoft.com/office/drawing/2014/main" id="{48E0740F-4914-4EA2-8557-FFFD38E4B980}"/>
              </a:ext>
            </a:extLst>
          </p:cNvPr>
          <p:cNvSpPr txBox="1"/>
          <p:nvPr/>
        </p:nvSpPr>
        <p:spPr>
          <a:xfrm>
            <a:off x="203432" y="2708"/>
            <a:ext cx="7858387" cy="707886"/>
          </a:xfrm>
          <a:prstGeom prst="rect">
            <a:avLst/>
          </a:prstGeom>
          <a:solidFill>
            <a:schemeClr val="bg1"/>
          </a:solidFill>
        </p:spPr>
        <p:txBody>
          <a:bodyPr wrap="square">
            <a:spAutoFit/>
          </a:bodyPr>
          <a:lstStyle/>
          <a:p>
            <a:r>
              <a:rPr lang="en-US" sz="4000" b="1" u="sng" dirty="0">
                <a:latin typeface="Bell MT" panose="02020503060305020303" pitchFamily="18" charset="0"/>
              </a:rPr>
              <a:t>Treatment for a Dual Diagnosis</a:t>
            </a:r>
          </a:p>
        </p:txBody>
      </p:sp>
    </p:spTree>
    <p:extLst>
      <p:ext uri="{BB962C8B-B14F-4D97-AF65-F5344CB8AC3E}">
        <p14:creationId xmlns:p14="http://schemas.microsoft.com/office/powerpoint/2010/main" val="1037717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179379-7207-4037-B15E-817178D74740}"/>
              </a:ext>
            </a:extLst>
          </p:cNvPr>
          <p:cNvSpPr txBox="1"/>
          <p:nvPr/>
        </p:nvSpPr>
        <p:spPr>
          <a:xfrm>
            <a:off x="0" y="755689"/>
            <a:ext cx="10536572" cy="5632311"/>
          </a:xfrm>
          <a:prstGeom prst="rect">
            <a:avLst/>
          </a:prstGeom>
          <a:noFill/>
        </p:spPr>
        <p:txBody>
          <a:bodyPr wrap="square">
            <a:spAutoFit/>
          </a:bodyPr>
          <a:lstStyle/>
          <a:p>
            <a:pPr algn="l"/>
            <a:r>
              <a:rPr lang="en-US" sz="2400" i="0" dirty="0">
                <a:effectLst/>
                <a:latin typeface="Bell MT" panose="02020503060305020303" pitchFamily="18" charset="0"/>
              </a:rPr>
              <a:t>Make sure that the program is appropriately licensed and accredited, the treatment methods are backed by research, and there is an aftercare program to prevent relapse. These are some basics of effective treatment that you should look for:</a:t>
            </a:r>
          </a:p>
          <a:p>
            <a:pPr algn="l"/>
            <a:endParaRPr lang="en-US" sz="2400" b="0" i="0" dirty="0">
              <a:solidFill>
                <a:schemeClr val="tx1">
                  <a:lumMod val="85000"/>
                </a:schemeClr>
              </a:solidFill>
              <a:effectLst/>
              <a:latin typeface="Bell MT" panose="02020503060305020303" pitchFamily="18" charset="0"/>
            </a:endParaRPr>
          </a:p>
          <a:p>
            <a:pPr lvl="1">
              <a:buFont typeface="Arial" panose="020B0604020202020204" pitchFamily="34" charset="0"/>
              <a:buChar char="•"/>
            </a:pPr>
            <a:r>
              <a:rPr lang="en-US" sz="2400" b="0" i="0" dirty="0">
                <a:effectLst/>
                <a:latin typeface="Bell MT" panose="02020503060305020303" pitchFamily="18" charset="0"/>
              </a:rPr>
              <a:t>Treatment addresses both the substance abuse problem and mental health problem.</a:t>
            </a:r>
          </a:p>
          <a:p>
            <a:pPr algn="l"/>
            <a:endParaRPr lang="en-US" sz="2400" b="0" i="0" dirty="0">
              <a:effectLst/>
              <a:latin typeface="Bell MT" panose="02020503060305020303" pitchFamily="18" charset="0"/>
            </a:endParaRPr>
          </a:p>
          <a:p>
            <a:pPr lvl="1">
              <a:buFont typeface="Arial" panose="020B0604020202020204" pitchFamily="34" charset="0"/>
              <a:buChar char="•"/>
            </a:pPr>
            <a:r>
              <a:rPr lang="en-US" sz="2400" dirty="0">
                <a:latin typeface="Bell MT" panose="02020503060305020303" pitchFamily="18" charset="0"/>
              </a:rPr>
              <a:t>The team </a:t>
            </a:r>
            <a:r>
              <a:rPr lang="en-US" sz="2400" b="0" i="0" dirty="0">
                <a:effectLst/>
                <a:latin typeface="Bell MT" panose="02020503060305020303" pitchFamily="18" charset="0"/>
              </a:rPr>
              <a:t>shares in the decision-making process and are actively involved in setting goals and developing strategies for change.</a:t>
            </a:r>
          </a:p>
          <a:p>
            <a:pPr algn="l"/>
            <a:endParaRPr lang="en-US" sz="2400" b="0" i="0" dirty="0">
              <a:effectLst/>
              <a:latin typeface="Bell MT" panose="02020503060305020303" pitchFamily="18" charset="0"/>
            </a:endParaRPr>
          </a:p>
          <a:p>
            <a:pPr lvl="1">
              <a:buFont typeface="Arial" panose="020B0604020202020204" pitchFamily="34" charset="0"/>
              <a:buChar char="•"/>
            </a:pPr>
            <a:r>
              <a:rPr lang="en-US" sz="2400" b="0" i="0" dirty="0">
                <a:effectLst/>
                <a:latin typeface="Bell MT" panose="02020503060305020303" pitchFamily="18" charset="0"/>
              </a:rPr>
              <a:t>Treatment includes basic education about disorder and related problems.</a:t>
            </a:r>
          </a:p>
          <a:p>
            <a:pPr algn="l"/>
            <a:endParaRPr lang="en-US" sz="2400" b="0" i="0" dirty="0">
              <a:effectLst/>
              <a:latin typeface="Bell MT" panose="02020503060305020303" pitchFamily="18" charset="0"/>
            </a:endParaRPr>
          </a:p>
          <a:p>
            <a:pPr lvl="1">
              <a:buFont typeface="Arial" panose="020B0604020202020204" pitchFamily="34" charset="0"/>
              <a:buChar char="•"/>
            </a:pPr>
            <a:r>
              <a:rPr lang="en-US" sz="2400" dirty="0">
                <a:latin typeface="Bell MT" panose="02020503060305020303" pitchFamily="18" charset="0"/>
              </a:rPr>
              <a:t>Teaching</a:t>
            </a:r>
            <a:r>
              <a:rPr lang="en-US" sz="2400" b="0" i="0" dirty="0">
                <a:effectLst/>
                <a:latin typeface="Bell MT" panose="02020503060305020303" pitchFamily="18" charset="0"/>
              </a:rPr>
              <a:t> healthy coping skills and strategies to minimize substance abuse, strengthen relationships, and coping with life’s stressors, challenges, and upsets.</a:t>
            </a:r>
          </a:p>
        </p:txBody>
      </p:sp>
      <p:sp>
        <p:nvSpPr>
          <p:cNvPr id="5" name="TextBox 4">
            <a:extLst>
              <a:ext uri="{FF2B5EF4-FFF2-40B4-BE49-F238E27FC236}">
                <a16:creationId xmlns:a16="http://schemas.microsoft.com/office/drawing/2014/main" id="{D0113AC0-BF50-40CB-AC7F-84CADAD97AC5}"/>
              </a:ext>
            </a:extLst>
          </p:cNvPr>
          <p:cNvSpPr txBox="1"/>
          <p:nvPr/>
        </p:nvSpPr>
        <p:spPr>
          <a:xfrm>
            <a:off x="0" y="0"/>
            <a:ext cx="7480882" cy="584775"/>
          </a:xfrm>
          <a:prstGeom prst="rect">
            <a:avLst/>
          </a:prstGeom>
          <a:solidFill>
            <a:schemeClr val="bg1"/>
          </a:solidFill>
        </p:spPr>
        <p:txBody>
          <a:bodyPr wrap="square">
            <a:spAutoFit/>
          </a:bodyPr>
          <a:lstStyle/>
          <a:p>
            <a:r>
              <a:rPr lang="en-US" sz="3200" b="1" u="sng" dirty="0">
                <a:latin typeface="Bell MT" panose="02020503060305020303" pitchFamily="18" charset="0"/>
              </a:rPr>
              <a:t>Creating the Right Treatment Program </a:t>
            </a:r>
          </a:p>
        </p:txBody>
      </p:sp>
    </p:spTree>
    <p:extLst>
      <p:ext uri="{BB962C8B-B14F-4D97-AF65-F5344CB8AC3E}">
        <p14:creationId xmlns:p14="http://schemas.microsoft.com/office/powerpoint/2010/main" val="2337627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964C6C-4E39-4625-B55F-6D3B5429F3C7}"/>
              </a:ext>
            </a:extLst>
          </p:cNvPr>
          <p:cNvPicPr>
            <a:picLocks noChangeAspect="1"/>
          </p:cNvPicPr>
          <p:nvPr/>
        </p:nvPicPr>
        <p:blipFill>
          <a:blip r:embed="rId2"/>
          <a:stretch>
            <a:fillRect/>
          </a:stretch>
        </p:blipFill>
        <p:spPr>
          <a:xfrm>
            <a:off x="2508308" y="114243"/>
            <a:ext cx="5478012" cy="662951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79678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20BBDA-2C0B-451E-BC98-6041E7B614A3}"/>
              </a:ext>
            </a:extLst>
          </p:cNvPr>
          <p:cNvPicPr>
            <a:picLocks noChangeAspect="1"/>
          </p:cNvPicPr>
          <p:nvPr/>
        </p:nvPicPr>
        <p:blipFill>
          <a:blip r:embed="rId2"/>
          <a:stretch>
            <a:fillRect/>
          </a:stretch>
        </p:blipFill>
        <p:spPr>
          <a:xfrm>
            <a:off x="2541864" y="126172"/>
            <a:ext cx="5679346" cy="660565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05153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A40371-3A1F-4E29-BF9D-1A28CB2478FE}"/>
              </a:ext>
            </a:extLst>
          </p:cNvPr>
          <p:cNvPicPr>
            <a:picLocks noChangeAspect="1"/>
          </p:cNvPicPr>
          <p:nvPr/>
        </p:nvPicPr>
        <p:blipFill rotWithShape="1">
          <a:blip r:embed="rId2"/>
          <a:srcRect l="2875" t="2875" b="3291"/>
          <a:stretch/>
        </p:blipFill>
        <p:spPr>
          <a:xfrm>
            <a:off x="301479" y="293614"/>
            <a:ext cx="2895600" cy="2699159"/>
          </a:xfrm>
          <a:prstGeom prst="rect">
            <a:avLst/>
          </a:prstGeom>
        </p:spPr>
      </p:pic>
      <p:pic>
        <p:nvPicPr>
          <p:cNvPr id="5" name="Picture 4">
            <a:extLst>
              <a:ext uri="{FF2B5EF4-FFF2-40B4-BE49-F238E27FC236}">
                <a16:creationId xmlns:a16="http://schemas.microsoft.com/office/drawing/2014/main" id="{4F7B8BAA-9339-492A-9641-12F6ADBEFE35}"/>
              </a:ext>
            </a:extLst>
          </p:cNvPr>
          <p:cNvPicPr>
            <a:picLocks noChangeAspect="1"/>
          </p:cNvPicPr>
          <p:nvPr/>
        </p:nvPicPr>
        <p:blipFill>
          <a:blip r:embed="rId3"/>
          <a:stretch>
            <a:fillRect/>
          </a:stretch>
        </p:blipFill>
        <p:spPr>
          <a:xfrm>
            <a:off x="3976397" y="1866900"/>
            <a:ext cx="2895600" cy="3124200"/>
          </a:xfrm>
          <a:prstGeom prst="rect">
            <a:avLst/>
          </a:prstGeom>
        </p:spPr>
      </p:pic>
      <p:pic>
        <p:nvPicPr>
          <p:cNvPr id="7" name="Picture 6">
            <a:extLst>
              <a:ext uri="{FF2B5EF4-FFF2-40B4-BE49-F238E27FC236}">
                <a16:creationId xmlns:a16="http://schemas.microsoft.com/office/drawing/2014/main" id="{FC1F6CF0-78AC-4834-87F1-45DCA6A21D05}"/>
              </a:ext>
            </a:extLst>
          </p:cNvPr>
          <p:cNvPicPr>
            <a:picLocks noChangeAspect="1"/>
          </p:cNvPicPr>
          <p:nvPr/>
        </p:nvPicPr>
        <p:blipFill>
          <a:blip r:embed="rId4"/>
          <a:stretch>
            <a:fillRect/>
          </a:stretch>
        </p:blipFill>
        <p:spPr>
          <a:xfrm>
            <a:off x="8509219" y="2690598"/>
            <a:ext cx="3448050" cy="4000500"/>
          </a:xfrm>
          <a:prstGeom prst="rect">
            <a:avLst/>
          </a:prstGeom>
        </p:spPr>
      </p:pic>
    </p:spTree>
    <p:extLst>
      <p:ext uri="{BB962C8B-B14F-4D97-AF65-F5344CB8AC3E}">
        <p14:creationId xmlns:p14="http://schemas.microsoft.com/office/powerpoint/2010/main" val="235307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68" y="753228"/>
            <a:ext cx="9613861" cy="1080938"/>
          </a:xfrm>
        </p:spPr>
        <p:txBody>
          <a:bodyPr>
            <a:normAutofit/>
          </a:bodyPr>
          <a:lstStyle/>
          <a:p>
            <a:r>
              <a:rPr lang="en-US" sz="4800" dirty="0">
                <a:latin typeface="Bell MT" panose="02020503060305020303" pitchFamily="18" charset="0"/>
              </a:rPr>
              <a:t>The Boy Band</a:t>
            </a:r>
          </a:p>
        </p:txBody>
      </p:sp>
      <p:pic>
        <p:nvPicPr>
          <p:cNvPr id="6" name="Picture 5"/>
          <p:cNvPicPr>
            <a:picLocks noChangeAspect="1"/>
          </p:cNvPicPr>
          <p:nvPr/>
        </p:nvPicPr>
        <p:blipFill>
          <a:blip r:embed="rId2"/>
          <a:stretch>
            <a:fillRect/>
          </a:stretch>
        </p:blipFill>
        <p:spPr>
          <a:xfrm>
            <a:off x="126268" y="2994044"/>
            <a:ext cx="3761303" cy="2244930"/>
          </a:xfrm>
          <a:prstGeom prst="rect">
            <a:avLst/>
          </a:prstGeom>
        </p:spPr>
      </p:pic>
      <p:pic>
        <p:nvPicPr>
          <p:cNvPr id="8" name="Picture 7"/>
          <p:cNvPicPr>
            <a:picLocks noChangeAspect="1"/>
          </p:cNvPicPr>
          <p:nvPr/>
        </p:nvPicPr>
        <p:blipFill>
          <a:blip r:embed="rId3"/>
          <a:stretch>
            <a:fillRect/>
          </a:stretch>
        </p:blipFill>
        <p:spPr>
          <a:xfrm>
            <a:off x="8479518" y="3053799"/>
            <a:ext cx="3444292" cy="2271236"/>
          </a:xfrm>
          <a:prstGeom prst="rect">
            <a:avLst/>
          </a:prstGeom>
        </p:spPr>
      </p:pic>
      <p:pic>
        <p:nvPicPr>
          <p:cNvPr id="9" name="Picture 8"/>
          <p:cNvPicPr>
            <a:picLocks noChangeAspect="1"/>
          </p:cNvPicPr>
          <p:nvPr/>
        </p:nvPicPr>
        <p:blipFill>
          <a:blip r:embed="rId4"/>
          <a:stretch>
            <a:fillRect/>
          </a:stretch>
        </p:blipFill>
        <p:spPr>
          <a:xfrm>
            <a:off x="4193427" y="4609952"/>
            <a:ext cx="3914248" cy="2248048"/>
          </a:xfrm>
          <a:prstGeom prst="rect">
            <a:avLst/>
          </a:prstGeom>
        </p:spPr>
      </p:pic>
      <p:pic>
        <p:nvPicPr>
          <p:cNvPr id="15" name="Picture 14">
            <a:extLst>
              <a:ext uri="{FF2B5EF4-FFF2-40B4-BE49-F238E27FC236}">
                <a16:creationId xmlns:a16="http://schemas.microsoft.com/office/drawing/2014/main" id="{1FD0208E-7985-4FEE-B2B2-278F3EAEED61}"/>
              </a:ext>
            </a:extLst>
          </p:cNvPr>
          <p:cNvPicPr>
            <a:picLocks noChangeAspect="1"/>
          </p:cNvPicPr>
          <p:nvPr/>
        </p:nvPicPr>
        <p:blipFill>
          <a:blip r:embed="rId5"/>
          <a:stretch>
            <a:fillRect/>
          </a:stretch>
        </p:blipFill>
        <p:spPr>
          <a:xfrm>
            <a:off x="4505103" y="1205805"/>
            <a:ext cx="3181794" cy="3181794"/>
          </a:xfrm>
          <a:prstGeom prst="rect">
            <a:avLst/>
          </a:prstGeom>
        </p:spPr>
      </p:pic>
    </p:spTree>
    <p:extLst>
      <p:ext uri="{BB962C8B-B14F-4D97-AF65-F5344CB8AC3E}">
        <p14:creationId xmlns:p14="http://schemas.microsoft.com/office/powerpoint/2010/main" val="115903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179" y="527125"/>
            <a:ext cx="10289074" cy="5974259"/>
          </a:xfrm>
          <a:prstGeom prst="rect">
            <a:avLst/>
          </a:prstGeom>
        </p:spPr>
      </p:pic>
    </p:spTree>
    <p:extLst>
      <p:ext uri="{BB962C8B-B14F-4D97-AF65-F5344CB8AC3E}">
        <p14:creationId xmlns:p14="http://schemas.microsoft.com/office/powerpoint/2010/main" val="3315316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7188" y="879265"/>
            <a:ext cx="9077289" cy="2062103"/>
          </a:xfrm>
          <a:prstGeom prst="rect">
            <a:avLst/>
          </a:prstGeom>
          <a:noFill/>
        </p:spPr>
        <p:txBody>
          <a:bodyPr wrap="square" rtlCol="0">
            <a:spAutoFit/>
          </a:bodyPr>
          <a:lstStyle/>
          <a:p>
            <a:r>
              <a:rPr lang="en-US" sz="2800" dirty="0">
                <a:latin typeface="Bell MT" panose="02020503060305020303" pitchFamily="18" charset="0"/>
              </a:rPr>
              <a:t>How do you maintain the success of </a:t>
            </a:r>
          </a:p>
          <a:p>
            <a:r>
              <a:rPr lang="en-US" sz="2800" dirty="0">
                <a:latin typeface="Bell MT" panose="02020503060305020303" pitchFamily="18" charset="0"/>
              </a:rPr>
              <a:t>the program ?</a:t>
            </a:r>
          </a:p>
          <a:p>
            <a:endParaRPr lang="en-US" dirty="0"/>
          </a:p>
          <a:p>
            <a:endParaRPr lang="en-US" dirty="0"/>
          </a:p>
          <a:p>
            <a:endParaRPr lang="en-US" dirty="0"/>
          </a:p>
          <a:p>
            <a:endParaRPr lang="en-US" dirty="0"/>
          </a:p>
        </p:txBody>
      </p:sp>
      <p:pic>
        <p:nvPicPr>
          <p:cNvPr id="3" name="Picture 2"/>
          <p:cNvPicPr>
            <a:picLocks noChangeAspect="1"/>
          </p:cNvPicPr>
          <p:nvPr/>
        </p:nvPicPr>
        <p:blipFill>
          <a:blip r:embed="rId2"/>
          <a:stretch>
            <a:fillRect/>
          </a:stretch>
        </p:blipFill>
        <p:spPr>
          <a:xfrm>
            <a:off x="7860145" y="4017819"/>
            <a:ext cx="4331855" cy="2840182"/>
          </a:xfrm>
          <a:prstGeom prst="rect">
            <a:avLst/>
          </a:prstGeom>
        </p:spPr>
      </p:pic>
      <p:sp>
        <p:nvSpPr>
          <p:cNvPr id="4" name="TextBox 3"/>
          <p:cNvSpPr txBox="1"/>
          <p:nvPr/>
        </p:nvSpPr>
        <p:spPr>
          <a:xfrm>
            <a:off x="0" y="3515079"/>
            <a:ext cx="8231869" cy="1384995"/>
          </a:xfrm>
          <a:prstGeom prst="rect">
            <a:avLst/>
          </a:prstGeom>
          <a:noFill/>
        </p:spPr>
        <p:txBody>
          <a:bodyPr wrap="none" rtlCol="0">
            <a:spAutoFit/>
          </a:bodyPr>
          <a:lstStyle/>
          <a:p>
            <a:r>
              <a:rPr lang="en-US" sz="2800" dirty="0">
                <a:latin typeface="Bell MT" panose="02020503060305020303" pitchFamily="18" charset="0"/>
              </a:rPr>
              <a:t>What happens if you come to a program that does not </a:t>
            </a:r>
          </a:p>
          <a:p>
            <a:r>
              <a:rPr lang="en-US" sz="2800" dirty="0">
                <a:latin typeface="Bell MT" panose="02020503060305020303" pitchFamily="18" charset="0"/>
              </a:rPr>
              <a:t>have structure or consequences?  </a:t>
            </a:r>
          </a:p>
          <a:p>
            <a:endParaRPr lang="en-US" sz="2800" dirty="0">
              <a:latin typeface="Bell MT" panose="02020503060305020303" pitchFamily="18" charset="0"/>
            </a:endParaRPr>
          </a:p>
        </p:txBody>
      </p:sp>
      <p:pic>
        <p:nvPicPr>
          <p:cNvPr id="5" name="Picture 4"/>
          <p:cNvPicPr>
            <a:picLocks noChangeAspect="1"/>
          </p:cNvPicPr>
          <p:nvPr/>
        </p:nvPicPr>
        <p:blipFill>
          <a:blip r:embed="rId3"/>
          <a:stretch>
            <a:fillRect/>
          </a:stretch>
        </p:blipFill>
        <p:spPr>
          <a:xfrm>
            <a:off x="0" y="0"/>
            <a:ext cx="4303989" cy="3149599"/>
          </a:xfrm>
          <a:prstGeom prst="rect">
            <a:avLst/>
          </a:prstGeom>
        </p:spPr>
      </p:pic>
    </p:spTree>
    <p:extLst>
      <p:ext uri="{BB962C8B-B14F-4D97-AF65-F5344CB8AC3E}">
        <p14:creationId xmlns:p14="http://schemas.microsoft.com/office/powerpoint/2010/main" val="415052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Bell MT" panose="02020503060305020303" pitchFamily="18" charset="0"/>
              </a:rPr>
              <a:t>Progressive Sanctions</a:t>
            </a:r>
          </a:p>
        </p:txBody>
      </p:sp>
      <p:sp>
        <p:nvSpPr>
          <p:cNvPr id="3" name="Content Placeholder 2"/>
          <p:cNvSpPr>
            <a:spLocks noGrp="1"/>
          </p:cNvSpPr>
          <p:nvPr>
            <p:ph idx="1"/>
          </p:nvPr>
        </p:nvSpPr>
        <p:spPr>
          <a:xfrm>
            <a:off x="146305" y="2221992"/>
            <a:ext cx="10147878" cy="3714197"/>
          </a:xfrm>
        </p:spPr>
        <p:txBody>
          <a:bodyPr/>
          <a:lstStyle/>
          <a:p>
            <a:pPr marL="0" indent="0">
              <a:buNone/>
            </a:pPr>
            <a:r>
              <a:rPr lang="en-US" dirty="0">
                <a:latin typeface="Bell MT" panose="02020503060305020303" pitchFamily="18" charset="0"/>
              </a:rPr>
              <a:t>Failure to report for orientation</a:t>
            </a:r>
          </a:p>
          <a:p>
            <a:pPr lvl="1"/>
            <a:r>
              <a:rPr lang="en-US" dirty="0">
                <a:latin typeface="Bell MT" panose="02020503060305020303" pitchFamily="18" charset="0"/>
              </a:rPr>
              <a:t>1</a:t>
            </a:r>
            <a:r>
              <a:rPr lang="en-US" baseline="30000" dirty="0">
                <a:latin typeface="Bell MT" panose="02020503060305020303" pitchFamily="18" charset="0"/>
              </a:rPr>
              <a:t>st</a:t>
            </a:r>
            <a:r>
              <a:rPr lang="en-US" dirty="0">
                <a:latin typeface="Bell MT" panose="02020503060305020303" pitchFamily="18" charset="0"/>
              </a:rPr>
              <a:t> Violation – verbal warning</a:t>
            </a:r>
          </a:p>
          <a:p>
            <a:pPr lvl="1"/>
            <a:r>
              <a:rPr lang="en-US" dirty="0">
                <a:latin typeface="Bell MT" panose="02020503060305020303" pitchFamily="18" charset="0"/>
              </a:rPr>
              <a:t>2</a:t>
            </a:r>
            <a:r>
              <a:rPr lang="en-US" baseline="30000" dirty="0">
                <a:latin typeface="Bell MT" panose="02020503060305020303" pitchFamily="18" charset="0"/>
              </a:rPr>
              <a:t>nd</a:t>
            </a:r>
            <a:r>
              <a:rPr lang="en-US" dirty="0">
                <a:latin typeface="Bell MT" panose="02020503060305020303" pitchFamily="18" charset="0"/>
              </a:rPr>
              <a:t> Violation – returned to original court – discharge from program</a:t>
            </a:r>
          </a:p>
          <a:p>
            <a:pPr marL="457200" lvl="1" indent="0">
              <a:buNone/>
            </a:pPr>
            <a:endParaRPr lang="en-US" dirty="0">
              <a:latin typeface="Bell MT" panose="02020503060305020303" pitchFamily="18" charset="0"/>
            </a:endParaRPr>
          </a:p>
          <a:p>
            <a:pPr marL="0" indent="0">
              <a:buNone/>
            </a:pPr>
            <a:r>
              <a:rPr lang="en-US" dirty="0">
                <a:latin typeface="Bell MT" panose="02020503060305020303" pitchFamily="18" charset="0"/>
              </a:rPr>
              <a:t>Failure to call the UA line/Failure to Provide UA</a:t>
            </a:r>
          </a:p>
          <a:p>
            <a:pPr lvl="1"/>
            <a:r>
              <a:rPr lang="en-US" dirty="0">
                <a:latin typeface="Bell MT" panose="02020503060305020303" pitchFamily="18" charset="0"/>
              </a:rPr>
              <a:t>1</a:t>
            </a:r>
            <a:r>
              <a:rPr lang="en-US" baseline="30000" dirty="0">
                <a:latin typeface="Bell MT" panose="02020503060305020303" pitchFamily="18" charset="0"/>
              </a:rPr>
              <a:t>st</a:t>
            </a:r>
            <a:r>
              <a:rPr lang="en-US" dirty="0">
                <a:latin typeface="Bell MT" panose="02020503060305020303" pitchFamily="18" charset="0"/>
              </a:rPr>
              <a:t> Violation – verbal warning (court UA)</a:t>
            </a:r>
          </a:p>
          <a:p>
            <a:pPr lvl="1"/>
            <a:r>
              <a:rPr lang="en-US" dirty="0">
                <a:latin typeface="Bell MT" panose="02020503060305020303" pitchFamily="18" charset="0"/>
              </a:rPr>
              <a:t>2</a:t>
            </a:r>
            <a:r>
              <a:rPr lang="en-US" baseline="30000" dirty="0">
                <a:latin typeface="Bell MT" panose="02020503060305020303" pitchFamily="18" charset="0"/>
              </a:rPr>
              <a:t>nd</a:t>
            </a:r>
            <a:r>
              <a:rPr lang="en-US" dirty="0">
                <a:latin typeface="Bell MT" panose="02020503060305020303" pitchFamily="18" charset="0"/>
              </a:rPr>
              <a:t> Violation –additional NA meetings</a:t>
            </a:r>
          </a:p>
          <a:p>
            <a:pPr lvl="1"/>
            <a:r>
              <a:rPr lang="en-US" dirty="0">
                <a:latin typeface="Bell MT" panose="02020503060305020303" pitchFamily="18" charset="0"/>
              </a:rPr>
              <a:t>3</a:t>
            </a:r>
            <a:r>
              <a:rPr lang="en-US" baseline="30000" dirty="0">
                <a:latin typeface="Bell MT" panose="02020503060305020303" pitchFamily="18" charset="0"/>
              </a:rPr>
              <a:t>rd</a:t>
            </a:r>
            <a:r>
              <a:rPr lang="en-US" dirty="0">
                <a:latin typeface="Bell MT" panose="02020503060305020303" pitchFamily="18" charset="0"/>
              </a:rPr>
              <a:t> Violation – community service</a:t>
            </a:r>
          </a:p>
          <a:p>
            <a:pPr lvl="1"/>
            <a:r>
              <a:rPr lang="en-US" dirty="0">
                <a:latin typeface="Bell MT" panose="02020503060305020303" pitchFamily="18" charset="0"/>
              </a:rPr>
              <a:t>4</a:t>
            </a:r>
            <a:r>
              <a:rPr lang="en-US" baseline="30000" dirty="0">
                <a:latin typeface="Bell MT" panose="02020503060305020303" pitchFamily="18" charset="0"/>
              </a:rPr>
              <a:t>th</a:t>
            </a:r>
            <a:r>
              <a:rPr lang="en-US" dirty="0">
                <a:latin typeface="Bell MT" panose="02020503060305020303" pitchFamily="18" charset="0"/>
              </a:rPr>
              <a:t> Violation – days in jail</a:t>
            </a:r>
          </a:p>
          <a:p>
            <a:pPr lvl="1"/>
            <a:r>
              <a:rPr lang="en-US" dirty="0">
                <a:latin typeface="Bell MT" panose="02020503060305020303" pitchFamily="18" charset="0"/>
              </a:rPr>
              <a:t>5</a:t>
            </a:r>
            <a:r>
              <a:rPr lang="en-US" baseline="30000" dirty="0">
                <a:latin typeface="Bell MT" panose="02020503060305020303" pitchFamily="18" charset="0"/>
              </a:rPr>
              <a:t>th</a:t>
            </a:r>
            <a:r>
              <a:rPr lang="en-US" dirty="0">
                <a:latin typeface="Bell MT" panose="02020503060305020303" pitchFamily="18" charset="0"/>
              </a:rPr>
              <a:t> Violation – discharge from program</a:t>
            </a:r>
          </a:p>
          <a:p>
            <a:pPr marL="457200" lvl="1" indent="0">
              <a:buNone/>
            </a:pPr>
            <a:endParaRPr lang="en-US" dirty="0"/>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47205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Bell MT" panose="02020503060305020303" pitchFamily="18" charset="0"/>
              </a:rPr>
              <a:t>Progressive Sanctions</a:t>
            </a:r>
          </a:p>
        </p:txBody>
      </p:sp>
      <p:sp>
        <p:nvSpPr>
          <p:cNvPr id="3" name="Content Placeholder 2"/>
          <p:cNvSpPr>
            <a:spLocks noGrp="1"/>
          </p:cNvSpPr>
          <p:nvPr>
            <p:ph idx="1"/>
          </p:nvPr>
        </p:nvSpPr>
        <p:spPr>
          <a:xfrm>
            <a:off x="146305" y="2221992"/>
            <a:ext cx="10147878" cy="3714197"/>
          </a:xfrm>
        </p:spPr>
        <p:txBody>
          <a:bodyPr>
            <a:normAutofit fontScale="92500" lnSpcReduction="10000"/>
          </a:bodyPr>
          <a:lstStyle/>
          <a:p>
            <a:pPr marL="0" indent="0">
              <a:buNone/>
            </a:pPr>
            <a:r>
              <a:rPr lang="en-US" dirty="0">
                <a:latin typeface="Bell MT" panose="02020503060305020303" pitchFamily="18" charset="0"/>
              </a:rPr>
              <a:t>Failure to report to Court Sessions</a:t>
            </a:r>
          </a:p>
          <a:p>
            <a:pPr lvl="1"/>
            <a:r>
              <a:rPr lang="en-US" dirty="0">
                <a:latin typeface="Bell MT" panose="02020503060305020303" pitchFamily="18" charset="0"/>
              </a:rPr>
              <a:t>1</a:t>
            </a:r>
            <a:r>
              <a:rPr lang="en-US" baseline="30000" dirty="0">
                <a:latin typeface="Bell MT" panose="02020503060305020303" pitchFamily="18" charset="0"/>
              </a:rPr>
              <a:t>st</a:t>
            </a:r>
            <a:r>
              <a:rPr lang="en-US" dirty="0">
                <a:latin typeface="Bell MT" panose="02020503060305020303" pitchFamily="18" charset="0"/>
              </a:rPr>
              <a:t> Violation – verbal warning</a:t>
            </a:r>
          </a:p>
          <a:p>
            <a:pPr lvl="1"/>
            <a:r>
              <a:rPr lang="en-US" dirty="0">
                <a:latin typeface="Bell MT" panose="02020503060305020303" pitchFamily="18" charset="0"/>
              </a:rPr>
              <a:t>2</a:t>
            </a:r>
            <a:r>
              <a:rPr lang="en-US" baseline="30000" dirty="0">
                <a:latin typeface="Bell MT" panose="02020503060305020303" pitchFamily="18" charset="0"/>
              </a:rPr>
              <a:t>nd</a:t>
            </a:r>
            <a:r>
              <a:rPr lang="en-US" dirty="0">
                <a:latin typeface="Bell MT" panose="02020503060305020303" pitchFamily="18" charset="0"/>
              </a:rPr>
              <a:t> Violation – community service</a:t>
            </a:r>
          </a:p>
          <a:p>
            <a:pPr lvl="1"/>
            <a:r>
              <a:rPr lang="en-US" dirty="0">
                <a:latin typeface="Bell MT" panose="02020503060305020303" pitchFamily="18" charset="0"/>
              </a:rPr>
              <a:t>3</a:t>
            </a:r>
            <a:r>
              <a:rPr lang="en-US" baseline="30000" dirty="0">
                <a:latin typeface="Bell MT" panose="02020503060305020303" pitchFamily="18" charset="0"/>
              </a:rPr>
              <a:t>rd</a:t>
            </a:r>
            <a:r>
              <a:rPr lang="en-US" dirty="0">
                <a:latin typeface="Bell MT" panose="02020503060305020303" pitchFamily="18" charset="0"/>
              </a:rPr>
              <a:t> Violation – days in jail </a:t>
            </a:r>
          </a:p>
          <a:p>
            <a:pPr lvl="1"/>
            <a:r>
              <a:rPr lang="en-US" dirty="0">
                <a:latin typeface="Bell MT" panose="02020503060305020303" pitchFamily="18" charset="0"/>
              </a:rPr>
              <a:t>4</a:t>
            </a:r>
            <a:r>
              <a:rPr lang="en-US" baseline="30000" dirty="0">
                <a:latin typeface="Bell MT" panose="02020503060305020303" pitchFamily="18" charset="0"/>
              </a:rPr>
              <a:t>th</a:t>
            </a:r>
            <a:r>
              <a:rPr lang="en-US" dirty="0">
                <a:latin typeface="Bell MT" panose="02020503060305020303" pitchFamily="18" charset="0"/>
              </a:rPr>
              <a:t> Violation – revocation </a:t>
            </a:r>
          </a:p>
          <a:p>
            <a:pPr lvl="1"/>
            <a:endParaRPr lang="en-US" dirty="0">
              <a:latin typeface="Bell MT" panose="02020503060305020303" pitchFamily="18" charset="0"/>
            </a:endParaRPr>
          </a:p>
          <a:p>
            <a:pPr marL="0" indent="0">
              <a:buNone/>
            </a:pPr>
            <a:r>
              <a:rPr lang="en-US" dirty="0">
                <a:latin typeface="Bell MT" panose="02020503060305020303" pitchFamily="18" charset="0"/>
              </a:rPr>
              <a:t>Failed Drug Test</a:t>
            </a:r>
          </a:p>
          <a:p>
            <a:pPr lvl="1"/>
            <a:r>
              <a:rPr lang="en-US" dirty="0">
                <a:latin typeface="Bell MT" panose="02020503060305020303" pitchFamily="18" charset="0"/>
              </a:rPr>
              <a:t>1</a:t>
            </a:r>
            <a:r>
              <a:rPr lang="en-US" baseline="30000" dirty="0">
                <a:latin typeface="Bell MT" panose="02020503060305020303" pitchFamily="18" charset="0"/>
              </a:rPr>
              <a:t>st</a:t>
            </a:r>
            <a:r>
              <a:rPr lang="en-US" dirty="0">
                <a:latin typeface="Bell MT" panose="02020503060305020303" pitchFamily="18" charset="0"/>
              </a:rPr>
              <a:t> Violation – admonishment &amp; additional NA meetings</a:t>
            </a:r>
          </a:p>
          <a:p>
            <a:pPr lvl="1"/>
            <a:r>
              <a:rPr lang="en-US" dirty="0">
                <a:latin typeface="Bell MT" panose="02020503060305020303" pitchFamily="18" charset="0"/>
              </a:rPr>
              <a:t>2</a:t>
            </a:r>
            <a:r>
              <a:rPr lang="en-US" baseline="30000" dirty="0">
                <a:latin typeface="Bell MT" panose="02020503060305020303" pitchFamily="18" charset="0"/>
              </a:rPr>
              <a:t>nd</a:t>
            </a:r>
            <a:r>
              <a:rPr lang="en-US" dirty="0">
                <a:latin typeface="Bell MT" panose="02020503060305020303" pitchFamily="18" charset="0"/>
              </a:rPr>
              <a:t> Violation – community service &amp; drug patch</a:t>
            </a:r>
          </a:p>
          <a:p>
            <a:pPr lvl="1"/>
            <a:r>
              <a:rPr lang="en-US" dirty="0">
                <a:latin typeface="Bell MT" panose="02020503060305020303" pitchFamily="18" charset="0"/>
              </a:rPr>
              <a:t>3</a:t>
            </a:r>
            <a:r>
              <a:rPr lang="en-US" baseline="30000" dirty="0">
                <a:latin typeface="Bell MT" panose="02020503060305020303" pitchFamily="18" charset="0"/>
              </a:rPr>
              <a:t>rd</a:t>
            </a:r>
            <a:r>
              <a:rPr lang="en-US" dirty="0">
                <a:latin typeface="Bell MT" panose="02020503060305020303" pitchFamily="18" charset="0"/>
              </a:rPr>
              <a:t> Violation – days in jail</a:t>
            </a:r>
          </a:p>
          <a:p>
            <a:pPr lvl="1"/>
            <a:r>
              <a:rPr lang="en-US" dirty="0">
                <a:latin typeface="Bell MT" panose="02020503060305020303" pitchFamily="18" charset="0"/>
              </a:rPr>
              <a:t>4</a:t>
            </a:r>
            <a:r>
              <a:rPr lang="en-US" baseline="30000" dirty="0">
                <a:latin typeface="Bell MT" panose="02020503060305020303" pitchFamily="18" charset="0"/>
              </a:rPr>
              <a:t>th</a:t>
            </a:r>
            <a:r>
              <a:rPr lang="en-US" dirty="0">
                <a:latin typeface="Bell MT" panose="02020503060305020303" pitchFamily="18" charset="0"/>
              </a:rPr>
              <a:t> Violation – in patient treatment</a:t>
            </a:r>
          </a:p>
          <a:p>
            <a:pPr lvl="1"/>
            <a:r>
              <a:rPr lang="en-US" dirty="0">
                <a:latin typeface="Bell MT" panose="02020503060305020303" pitchFamily="18" charset="0"/>
              </a:rPr>
              <a:t>Continued Violations – revocation </a:t>
            </a:r>
          </a:p>
          <a:p>
            <a:pPr marL="457200" lvl="1" indent="0">
              <a:buNone/>
            </a:pPr>
            <a:endParaRPr lang="en-US" dirty="0"/>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94628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fade">
                                      <p:cBhvr>
                                        <p:cTn id="69" dur="1000"/>
                                        <p:tgtEl>
                                          <p:spTgt spid="3">
                                            <p:txEl>
                                              <p:pRg st="11" end="11"/>
                                            </p:txEl>
                                          </p:spTgt>
                                        </p:tgtEl>
                                      </p:cBhvr>
                                    </p:animEffect>
                                    <p:anim calcmode="lin" valueType="num">
                                      <p:cBhvr>
                                        <p:cTn id="7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Bell MT" panose="02020503060305020303" pitchFamily="18" charset="0"/>
              </a:rPr>
              <a:t>Practical Tips</a:t>
            </a:r>
          </a:p>
        </p:txBody>
      </p:sp>
      <p:sp>
        <p:nvSpPr>
          <p:cNvPr id="3" name="Content Placeholder 2"/>
          <p:cNvSpPr>
            <a:spLocks noGrp="1"/>
          </p:cNvSpPr>
          <p:nvPr>
            <p:ph idx="1"/>
          </p:nvPr>
        </p:nvSpPr>
        <p:spPr>
          <a:xfrm>
            <a:off x="350155" y="2208856"/>
            <a:ext cx="10796381" cy="4347392"/>
          </a:xfrm>
        </p:spPr>
        <p:txBody>
          <a:bodyPr>
            <a:normAutofit fontScale="92500" lnSpcReduction="10000"/>
          </a:bodyPr>
          <a:lstStyle/>
          <a:p>
            <a:r>
              <a:rPr lang="en-US" sz="3000" dirty="0">
                <a:latin typeface="Bell MT" panose="02020503060305020303" pitchFamily="18" charset="0"/>
              </a:rPr>
              <a:t>Create/Review Program Guidelines – Do’s &amp; Don'ts</a:t>
            </a:r>
          </a:p>
          <a:p>
            <a:r>
              <a:rPr lang="en-US" sz="3000" dirty="0">
                <a:latin typeface="Bell MT" panose="02020503060305020303" pitchFamily="18" charset="0"/>
              </a:rPr>
              <a:t>What will be your maximum number of clients</a:t>
            </a:r>
          </a:p>
          <a:p>
            <a:r>
              <a:rPr lang="en-US" sz="3000" dirty="0">
                <a:latin typeface="Bell MT" panose="02020503060305020303" pitchFamily="18" charset="0"/>
              </a:rPr>
              <a:t>Meet with probation officers to determine requirements for success</a:t>
            </a:r>
          </a:p>
          <a:p>
            <a:r>
              <a:rPr lang="en-US" sz="3000" dirty="0">
                <a:latin typeface="Bell MT" panose="02020503060305020303" pitchFamily="18" charset="0"/>
              </a:rPr>
              <a:t>Develop Graduated sanctions</a:t>
            </a:r>
          </a:p>
          <a:p>
            <a:r>
              <a:rPr lang="en-US" sz="3000" dirty="0">
                <a:latin typeface="Bell MT" panose="02020503060305020303" pitchFamily="18" charset="0"/>
              </a:rPr>
              <a:t>What are the rewards – certificates, milestones, graduation, etc.</a:t>
            </a:r>
          </a:p>
          <a:p>
            <a:r>
              <a:rPr lang="en-US" sz="3000" dirty="0">
                <a:latin typeface="Bell MT" panose="02020503060305020303" pitchFamily="18" charset="0"/>
              </a:rPr>
              <a:t>What is the ultimate goal of your program</a:t>
            </a:r>
          </a:p>
          <a:p>
            <a:r>
              <a:rPr lang="en-US" sz="3000" dirty="0">
                <a:latin typeface="Bell MT" panose="02020503060305020303" pitchFamily="18" charset="0"/>
              </a:rPr>
              <a:t>If possible-visit facilities and review curriculum offered to clients</a:t>
            </a:r>
          </a:p>
          <a:p>
            <a:r>
              <a:rPr lang="en-US" sz="3000" dirty="0">
                <a:latin typeface="Bell MT" panose="02020503060305020303" pitchFamily="18" charset="0"/>
              </a:rPr>
              <a:t>What is your threshold of tolerance – NON-NEGOTIABLES </a:t>
            </a:r>
          </a:p>
          <a:p>
            <a:r>
              <a:rPr lang="en-US" sz="3000" dirty="0">
                <a:latin typeface="Bell MT" panose="02020503060305020303" pitchFamily="18" charset="0"/>
              </a:rPr>
              <a:t>Accept &amp; Meet the clients where they are in life – Be Relatable  </a:t>
            </a:r>
          </a:p>
          <a:p>
            <a:endParaRPr lang="en-US" dirty="0"/>
          </a:p>
        </p:txBody>
      </p:sp>
    </p:spTree>
    <p:extLst>
      <p:ext uri="{BB962C8B-B14F-4D97-AF65-F5344CB8AC3E}">
        <p14:creationId xmlns:p14="http://schemas.microsoft.com/office/powerpoint/2010/main" val="307081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2656" y="274320"/>
            <a:ext cx="5298374" cy="1323439"/>
          </a:xfrm>
          <a:prstGeom prst="rect">
            <a:avLst/>
          </a:prstGeom>
          <a:noFill/>
        </p:spPr>
        <p:txBody>
          <a:bodyPr wrap="none" rtlCol="0">
            <a:spAutoFit/>
          </a:bodyPr>
          <a:lstStyle/>
          <a:p>
            <a:r>
              <a:rPr lang="en-US" sz="8000" dirty="0">
                <a:latin typeface="Bell MT" panose="02020503060305020303" pitchFamily="18" charset="0"/>
              </a:rPr>
              <a:t>Lastly……..</a:t>
            </a:r>
          </a:p>
        </p:txBody>
      </p:sp>
      <p:pic>
        <p:nvPicPr>
          <p:cNvPr id="6" name="Picture 5"/>
          <p:cNvPicPr>
            <a:picLocks noChangeAspect="1"/>
          </p:cNvPicPr>
          <p:nvPr/>
        </p:nvPicPr>
        <p:blipFill>
          <a:blip r:embed="rId2"/>
          <a:stretch>
            <a:fillRect/>
          </a:stretch>
        </p:blipFill>
        <p:spPr>
          <a:xfrm>
            <a:off x="1448392" y="1542564"/>
            <a:ext cx="7257836" cy="51047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4525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b="6909"/>
          <a:stretch/>
        </p:blipFill>
        <p:spPr>
          <a:xfrm>
            <a:off x="5970570" y="3292524"/>
            <a:ext cx="5961888" cy="33576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9"/>
          <p:cNvPicPr>
            <a:picLocks noChangeAspect="1"/>
          </p:cNvPicPr>
          <p:nvPr/>
        </p:nvPicPr>
        <p:blipFill rotWithShape="1">
          <a:blip r:embed="rId3"/>
          <a:srcRect b="9519"/>
          <a:stretch/>
        </p:blipFill>
        <p:spPr>
          <a:xfrm>
            <a:off x="150495" y="89725"/>
            <a:ext cx="5125593" cy="463772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215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33" y="753228"/>
            <a:ext cx="10227518" cy="1080938"/>
          </a:xfrm>
        </p:spPr>
        <p:txBody>
          <a:bodyPr>
            <a:noAutofit/>
          </a:bodyPr>
          <a:lstStyle/>
          <a:p>
            <a:r>
              <a:rPr lang="en-US" sz="4800" dirty="0">
                <a:latin typeface="Bell MT" panose="02020503060305020303" pitchFamily="18" charset="0"/>
              </a:rPr>
              <a:t>Architect of Specialty Court……Then </a:t>
            </a:r>
          </a:p>
        </p:txBody>
      </p:sp>
      <p:pic>
        <p:nvPicPr>
          <p:cNvPr id="4" name="Content Placeholder 3"/>
          <p:cNvPicPr>
            <a:picLocks noGrp="1" noChangeAspect="1"/>
          </p:cNvPicPr>
          <p:nvPr>
            <p:ph idx="1"/>
          </p:nvPr>
        </p:nvPicPr>
        <p:blipFill>
          <a:blip r:embed="rId2"/>
          <a:stretch>
            <a:fillRect/>
          </a:stretch>
        </p:blipFill>
        <p:spPr>
          <a:xfrm>
            <a:off x="1994748" y="2250048"/>
            <a:ext cx="6647688" cy="4423734"/>
          </a:xfrm>
          <a:prstGeom prst="rect">
            <a:avLst/>
          </a:prstGeom>
          <a:ln>
            <a:noFill/>
          </a:ln>
          <a:effectLst>
            <a:softEdge rad="112500"/>
          </a:effectLst>
        </p:spPr>
      </p:pic>
    </p:spTree>
    <p:extLst>
      <p:ext uri="{BB962C8B-B14F-4D97-AF65-F5344CB8AC3E}">
        <p14:creationId xmlns:p14="http://schemas.microsoft.com/office/powerpoint/2010/main" val="2686096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Bell MT" panose="02020503060305020303" pitchFamily="18" charset="0"/>
              </a:rPr>
              <a:t>Then……</a:t>
            </a:r>
          </a:p>
        </p:txBody>
      </p:sp>
      <p:sp>
        <p:nvSpPr>
          <p:cNvPr id="3" name="Content Placeholder 2"/>
          <p:cNvSpPr>
            <a:spLocks noGrp="1"/>
          </p:cNvSpPr>
          <p:nvPr>
            <p:ph idx="1"/>
          </p:nvPr>
        </p:nvSpPr>
        <p:spPr>
          <a:xfrm>
            <a:off x="267855" y="2336872"/>
            <a:ext cx="11776363" cy="4054691"/>
          </a:xfrm>
        </p:spPr>
        <p:txBody>
          <a:bodyPr>
            <a:noAutofit/>
          </a:bodyPr>
          <a:lstStyle/>
          <a:p>
            <a:r>
              <a:rPr lang="en-US" sz="3600" dirty="0">
                <a:latin typeface="Bell MT" panose="02020503060305020303" pitchFamily="18" charset="0"/>
              </a:rPr>
              <a:t>You inherit or take over a new program</a:t>
            </a:r>
          </a:p>
          <a:p>
            <a:pPr marL="0" indent="0">
              <a:buNone/>
            </a:pPr>
            <a:r>
              <a:rPr lang="en-US" sz="3600" dirty="0">
                <a:latin typeface="Bell MT" panose="02020503060305020303" pitchFamily="18" charset="0"/>
              </a:rPr>
              <a:t>					Or</a:t>
            </a:r>
          </a:p>
          <a:p>
            <a:r>
              <a:rPr lang="en-US" sz="3600" dirty="0">
                <a:latin typeface="Bell MT" panose="02020503060305020303" pitchFamily="18" charset="0"/>
              </a:rPr>
              <a:t>You are asked to cover a Specialty Court temporarily </a:t>
            </a:r>
          </a:p>
          <a:p>
            <a:pPr marL="0" indent="0">
              <a:buNone/>
            </a:pPr>
            <a:r>
              <a:rPr lang="en-US" sz="3600" dirty="0">
                <a:latin typeface="Bell MT" panose="02020503060305020303" pitchFamily="18" charset="0"/>
              </a:rPr>
              <a:t>					Or</a:t>
            </a:r>
          </a:p>
          <a:p>
            <a:r>
              <a:rPr lang="en-US" sz="3600" dirty="0">
                <a:latin typeface="Bell MT" panose="02020503060305020303" pitchFamily="18" charset="0"/>
              </a:rPr>
              <a:t>You realize there’s a need to restructure and start over</a:t>
            </a:r>
          </a:p>
          <a:p>
            <a:endParaRPr lang="en-US" sz="3600" dirty="0">
              <a:latin typeface="Bell MT" panose="02020503060305020303" pitchFamily="18" charset="0"/>
            </a:endParaRPr>
          </a:p>
        </p:txBody>
      </p:sp>
    </p:spTree>
    <p:extLst>
      <p:ext uri="{BB962C8B-B14F-4D97-AF65-F5344CB8AC3E}">
        <p14:creationId xmlns:p14="http://schemas.microsoft.com/office/powerpoint/2010/main" val="3144615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988" y="265083"/>
            <a:ext cx="7105984" cy="923330"/>
          </a:xfrm>
          <a:prstGeom prst="rect">
            <a:avLst/>
          </a:prstGeom>
          <a:noFill/>
        </p:spPr>
        <p:txBody>
          <a:bodyPr wrap="none" rtlCol="0">
            <a:spAutoFit/>
          </a:bodyPr>
          <a:lstStyle/>
          <a:p>
            <a:r>
              <a:rPr lang="en-US" sz="5400" dirty="0">
                <a:latin typeface="Bell MT" panose="02020503060305020303" pitchFamily="18" charset="0"/>
              </a:rPr>
              <a:t>Before getting started…</a:t>
            </a:r>
          </a:p>
        </p:txBody>
      </p:sp>
      <p:pic>
        <p:nvPicPr>
          <p:cNvPr id="5" name="Content Placeholder 3"/>
          <p:cNvPicPr>
            <a:picLocks noChangeAspect="1"/>
          </p:cNvPicPr>
          <p:nvPr/>
        </p:nvPicPr>
        <p:blipFill>
          <a:blip r:embed="rId2"/>
          <a:stretch>
            <a:fillRect/>
          </a:stretch>
        </p:blipFill>
        <p:spPr>
          <a:xfrm>
            <a:off x="158988" y="1065723"/>
            <a:ext cx="9783824" cy="44928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p:cNvSpPr txBox="1"/>
          <p:nvPr/>
        </p:nvSpPr>
        <p:spPr>
          <a:xfrm>
            <a:off x="6308437" y="5934670"/>
            <a:ext cx="5368201" cy="923330"/>
          </a:xfrm>
          <a:prstGeom prst="rect">
            <a:avLst/>
          </a:prstGeom>
          <a:noFill/>
        </p:spPr>
        <p:txBody>
          <a:bodyPr wrap="none" rtlCol="0">
            <a:spAutoFit/>
          </a:bodyPr>
          <a:lstStyle/>
          <a:p>
            <a:r>
              <a:rPr lang="en-US" sz="5400" dirty="0">
                <a:latin typeface="Bell MT" panose="02020503060305020303" pitchFamily="18" charset="0"/>
              </a:rPr>
              <a:t>…of the Program</a:t>
            </a:r>
          </a:p>
        </p:txBody>
      </p:sp>
    </p:spTree>
    <p:extLst>
      <p:ext uri="{BB962C8B-B14F-4D97-AF65-F5344CB8AC3E}">
        <p14:creationId xmlns:p14="http://schemas.microsoft.com/office/powerpoint/2010/main" val="266832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44774C-D431-4463-8D95-99213971448E}"/>
              </a:ext>
            </a:extLst>
          </p:cNvPr>
          <p:cNvSpPr>
            <a:spLocks noGrp="1"/>
          </p:cNvSpPr>
          <p:nvPr>
            <p:ph type="title"/>
          </p:nvPr>
        </p:nvSpPr>
        <p:spPr/>
        <p:txBody>
          <a:bodyPr/>
          <a:lstStyle/>
          <a:p>
            <a:endParaRPr lang="en-US" dirty="0"/>
          </a:p>
        </p:txBody>
      </p:sp>
      <p:pic>
        <p:nvPicPr>
          <p:cNvPr id="2" name="Online Media 1" title="New Kids on the Block - The Right Stuff [Club MTV] *1989*">
            <a:hlinkClick r:id="" action="ppaction://media"/>
            <a:extLst>
              <a:ext uri="{FF2B5EF4-FFF2-40B4-BE49-F238E27FC236}">
                <a16:creationId xmlns:a16="http://schemas.microsoft.com/office/drawing/2014/main" id="{2ED68EAC-6167-4C37-B98B-BA7D8727BDD7}"/>
              </a:ext>
            </a:extLst>
          </p:cNvPr>
          <p:cNvPicPr>
            <a:picLocks noRot="1" noChangeAspect="1"/>
          </p:cNvPicPr>
          <p:nvPr>
            <a:videoFile r:link="rId1"/>
          </p:nvPr>
        </p:nvPicPr>
        <p:blipFill>
          <a:blip r:embed="rId3"/>
          <a:stretch>
            <a:fillRect/>
          </a:stretch>
        </p:blipFill>
        <p:spPr>
          <a:xfrm>
            <a:off x="1482375" y="-31218"/>
            <a:ext cx="9227250" cy="6920437"/>
          </a:xfrm>
          <a:prstGeom prst="rect">
            <a:avLst/>
          </a:prstGeom>
        </p:spPr>
      </p:pic>
    </p:spTree>
    <p:extLst>
      <p:ext uri="{BB962C8B-B14F-4D97-AF65-F5344CB8AC3E}">
        <p14:creationId xmlns:p14="http://schemas.microsoft.com/office/powerpoint/2010/main" val="134096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02" y="734756"/>
            <a:ext cx="10098515" cy="1080938"/>
          </a:xfrm>
        </p:spPr>
        <p:txBody>
          <a:bodyPr>
            <a:noAutofit/>
          </a:bodyPr>
          <a:lstStyle/>
          <a:p>
            <a:r>
              <a:rPr lang="en-US" sz="5400" dirty="0">
                <a:latin typeface="Bell MT" panose="02020503060305020303" pitchFamily="18" charset="0"/>
              </a:rPr>
              <a:t>Review &amp; Gather Your Documents:</a:t>
            </a:r>
          </a:p>
        </p:txBody>
      </p:sp>
      <p:sp>
        <p:nvSpPr>
          <p:cNvPr id="3" name="Content Placeholder 2"/>
          <p:cNvSpPr>
            <a:spLocks noGrp="1"/>
          </p:cNvSpPr>
          <p:nvPr>
            <p:ph idx="1"/>
          </p:nvPr>
        </p:nvSpPr>
        <p:spPr>
          <a:xfrm>
            <a:off x="757383" y="1939637"/>
            <a:ext cx="11305309" cy="4567382"/>
          </a:xfrm>
        </p:spPr>
        <p:txBody>
          <a:bodyPr>
            <a:noAutofit/>
          </a:bodyPr>
          <a:lstStyle/>
          <a:p>
            <a:r>
              <a:rPr lang="en-US" sz="4000" dirty="0">
                <a:latin typeface="Bell MT" panose="02020503060305020303" pitchFamily="18" charset="0"/>
              </a:rPr>
              <a:t>Intake Packets</a:t>
            </a:r>
          </a:p>
          <a:p>
            <a:pPr marL="0" indent="0">
              <a:buNone/>
            </a:pPr>
            <a:endParaRPr lang="en-US" sz="1600" dirty="0">
              <a:latin typeface="Bell MT" panose="02020503060305020303" pitchFamily="18" charset="0"/>
            </a:endParaRPr>
          </a:p>
          <a:p>
            <a:r>
              <a:rPr lang="en-US" sz="4000" dirty="0">
                <a:latin typeface="Bell MT" panose="02020503060305020303" pitchFamily="18" charset="0"/>
              </a:rPr>
              <a:t>Policy &amp; Procedures for Staff</a:t>
            </a:r>
          </a:p>
          <a:p>
            <a:pPr marL="0" indent="0">
              <a:buNone/>
            </a:pPr>
            <a:endParaRPr lang="en-US" sz="1600" dirty="0">
              <a:latin typeface="Bell MT" panose="02020503060305020303" pitchFamily="18" charset="0"/>
            </a:endParaRPr>
          </a:p>
          <a:p>
            <a:r>
              <a:rPr lang="en-US" sz="4000" dirty="0">
                <a:latin typeface="Bell MT" panose="02020503060305020303" pitchFamily="18" charset="0"/>
              </a:rPr>
              <a:t>Handouts/Brochures for clients</a:t>
            </a:r>
          </a:p>
          <a:p>
            <a:pPr lvl="1"/>
            <a:r>
              <a:rPr lang="en-US" sz="2400" dirty="0">
                <a:latin typeface="Bell MT" panose="02020503060305020303" pitchFamily="18" charset="0"/>
              </a:rPr>
              <a:t>Do all paperwork, documents and handouts match? </a:t>
            </a:r>
          </a:p>
          <a:p>
            <a:pPr marL="457200" lvl="1" indent="0">
              <a:buNone/>
            </a:pPr>
            <a:endParaRPr lang="en-US" sz="1600" dirty="0">
              <a:latin typeface="Bell MT" panose="02020503060305020303" pitchFamily="18" charset="0"/>
            </a:endParaRPr>
          </a:p>
          <a:p>
            <a:r>
              <a:rPr lang="en-US" sz="4000" dirty="0">
                <a:latin typeface="Bell MT" panose="02020503060305020303" pitchFamily="18" charset="0"/>
              </a:rPr>
              <a:t>Waivers </a:t>
            </a:r>
          </a:p>
          <a:p>
            <a:pPr lvl="1"/>
            <a:r>
              <a:rPr lang="en-US" sz="2400" dirty="0">
                <a:latin typeface="Bell MT" panose="02020503060305020303" pitchFamily="18" charset="0"/>
              </a:rPr>
              <a:t>Waivers to collaborate with outside agencies</a:t>
            </a:r>
          </a:p>
          <a:p>
            <a:pPr lvl="1"/>
            <a:r>
              <a:rPr lang="en-US" sz="2400" dirty="0">
                <a:latin typeface="Bell MT" panose="02020503060305020303" pitchFamily="18" charset="0"/>
              </a:rPr>
              <a:t>Waivers to discuss with progress with family members</a:t>
            </a:r>
          </a:p>
        </p:txBody>
      </p:sp>
    </p:spTree>
    <p:extLst>
      <p:ext uri="{BB962C8B-B14F-4D97-AF65-F5344CB8AC3E}">
        <p14:creationId xmlns:p14="http://schemas.microsoft.com/office/powerpoint/2010/main" val="1134962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02" y="734756"/>
            <a:ext cx="10098515" cy="1080938"/>
          </a:xfrm>
        </p:spPr>
        <p:txBody>
          <a:bodyPr>
            <a:noAutofit/>
          </a:bodyPr>
          <a:lstStyle/>
          <a:p>
            <a:r>
              <a:rPr lang="en-US" sz="5400" dirty="0">
                <a:latin typeface="Bell MT" panose="02020503060305020303" pitchFamily="18" charset="0"/>
              </a:rPr>
              <a:t>Review Client Documents:</a:t>
            </a:r>
          </a:p>
        </p:txBody>
      </p:sp>
      <p:sp>
        <p:nvSpPr>
          <p:cNvPr id="3" name="Content Placeholder 2"/>
          <p:cNvSpPr>
            <a:spLocks noGrp="1"/>
          </p:cNvSpPr>
          <p:nvPr>
            <p:ph idx="1"/>
          </p:nvPr>
        </p:nvSpPr>
        <p:spPr>
          <a:xfrm>
            <a:off x="757383" y="1939637"/>
            <a:ext cx="11305309" cy="5745018"/>
          </a:xfrm>
        </p:spPr>
        <p:txBody>
          <a:bodyPr>
            <a:noAutofit/>
          </a:bodyPr>
          <a:lstStyle/>
          <a:p>
            <a:r>
              <a:rPr lang="en-US" sz="4000" dirty="0">
                <a:latin typeface="Bell MT" panose="02020503060305020303" pitchFamily="18" charset="0"/>
              </a:rPr>
              <a:t>Any Assessments</a:t>
            </a:r>
          </a:p>
          <a:p>
            <a:pPr marL="0" indent="0">
              <a:buNone/>
            </a:pPr>
            <a:endParaRPr lang="en-US" sz="1600" dirty="0">
              <a:latin typeface="Bell MT" panose="02020503060305020303" pitchFamily="18" charset="0"/>
            </a:endParaRPr>
          </a:p>
          <a:p>
            <a:r>
              <a:rPr lang="en-US" sz="4000" dirty="0">
                <a:latin typeface="Bell MT" panose="02020503060305020303" pitchFamily="18" charset="0"/>
              </a:rPr>
              <a:t>Family History</a:t>
            </a:r>
          </a:p>
          <a:p>
            <a:pPr marL="0" indent="0">
              <a:buNone/>
            </a:pPr>
            <a:endParaRPr lang="en-US" sz="1600" dirty="0">
              <a:latin typeface="Bell MT" panose="02020503060305020303" pitchFamily="18" charset="0"/>
            </a:endParaRPr>
          </a:p>
          <a:p>
            <a:r>
              <a:rPr lang="en-US" sz="4000" dirty="0">
                <a:latin typeface="Bell MT" panose="02020503060305020303" pitchFamily="18" charset="0"/>
              </a:rPr>
              <a:t>Criminal History </a:t>
            </a:r>
          </a:p>
          <a:p>
            <a:pPr marL="0" indent="0">
              <a:buNone/>
            </a:pPr>
            <a:endParaRPr lang="en-US" sz="1600" dirty="0">
              <a:latin typeface="Bell MT" panose="02020503060305020303" pitchFamily="18" charset="0"/>
            </a:endParaRPr>
          </a:p>
          <a:p>
            <a:r>
              <a:rPr lang="en-US" sz="4000" dirty="0">
                <a:latin typeface="Bell MT" panose="02020503060305020303" pitchFamily="18" charset="0"/>
              </a:rPr>
              <a:t>Drug History</a:t>
            </a:r>
          </a:p>
          <a:p>
            <a:pPr marL="0" indent="0">
              <a:buNone/>
            </a:pPr>
            <a:endParaRPr lang="en-US" sz="1600" dirty="0">
              <a:latin typeface="Bell MT" panose="02020503060305020303" pitchFamily="18" charset="0"/>
            </a:endParaRPr>
          </a:p>
          <a:p>
            <a:r>
              <a:rPr lang="en-US" sz="4000" dirty="0">
                <a:latin typeface="Bell MT" panose="02020503060305020303" pitchFamily="18" charset="0"/>
              </a:rPr>
              <a:t>Treatment History </a:t>
            </a:r>
          </a:p>
        </p:txBody>
      </p:sp>
    </p:spTree>
    <p:extLst>
      <p:ext uri="{BB962C8B-B14F-4D97-AF65-F5344CB8AC3E}">
        <p14:creationId xmlns:p14="http://schemas.microsoft.com/office/powerpoint/2010/main" val="1180185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90" y="718394"/>
            <a:ext cx="9613861" cy="1080938"/>
          </a:xfrm>
        </p:spPr>
        <p:txBody>
          <a:bodyPr>
            <a:normAutofit/>
          </a:bodyPr>
          <a:lstStyle/>
          <a:p>
            <a:r>
              <a:rPr lang="en-US" sz="5400" dirty="0">
                <a:latin typeface="Bell MT" panose="02020503060305020303" pitchFamily="18" charset="0"/>
              </a:rPr>
              <a:t>Observe &amp; Ask Questions</a:t>
            </a:r>
          </a:p>
        </p:txBody>
      </p:sp>
      <p:sp>
        <p:nvSpPr>
          <p:cNvPr id="3" name="Content Placeholder 2"/>
          <p:cNvSpPr>
            <a:spLocks noGrp="1"/>
          </p:cNvSpPr>
          <p:nvPr>
            <p:ph idx="1"/>
          </p:nvPr>
        </p:nvSpPr>
        <p:spPr>
          <a:xfrm>
            <a:off x="680321" y="2198254"/>
            <a:ext cx="10661934" cy="4562764"/>
          </a:xfrm>
        </p:spPr>
        <p:txBody>
          <a:bodyPr>
            <a:normAutofit fontScale="85000" lnSpcReduction="20000"/>
          </a:bodyPr>
          <a:lstStyle/>
          <a:p>
            <a:r>
              <a:rPr lang="en-US" sz="3200" dirty="0">
                <a:latin typeface="Bell MT" panose="02020503060305020303" pitchFamily="18" charset="0"/>
              </a:rPr>
              <a:t>After court session,  discuss with team what you observed</a:t>
            </a:r>
          </a:p>
          <a:p>
            <a:pPr marL="0" indent="0">
              <a:buNone/>
            </a:pPr>
            <a:endParaRPr lang="en-US" sz="3200" dirty="0">
              <a:latin typeface="Bell MT" panose="02020503060305020303" pitchFamily="18" charset="0"/>
            </a:endParaRPr>
          </a:p>
          <a:p>
            <a:r>
              <a:rPr lang="en-US" sz="3200" dirty="0">
                <a:latin typeface="Bell MT" panose="02020503060305020303" pitchFamily="18" charset="0"/>
              </a:rPr>
              <a:t>Is the team diverse in race, gender and cultural experience</a:t>
            </a:r>
          </a:p>
          <a:p>
            <a:pPr marL="0" indent="0">
              <a:buNone/>
            </a:pPr>
            <a:endParaRPr lang="en-US" sz="3200" dirty="0">
              <a:latin typeface="Bell MT" panose="02020503060305020303" pitchFamily="18" charset="0"/>
            </a:endParaRPr>
          </a:p>
          <a:p>
            <a:r>
              <a:rPr lang="en-US" sz="3200" dirty="0">
                <a:latin typeface="Bell MT" panose="02020503060305020303" pitchFamily="18" charset="0"/>
              </a:rPr>
              <a:t>Why things were done in a certain way</a:t>
            </a:r>
          </a:p>
          <a:p>
            <a:pPr marL="0" indent="0">
              <a:buNone/>
            </a:pPr>
            <a:endParaRPr lang="en-US" sz="3200" dirty="0">
              <a:latin typeface="Bell MT" panose="02020503060305020303" pitchFamily="18" charset="0"/>
            </a:endParaRPr>
          </a:p>
          <a:p>
            <a:r>
              <a:rPr lang="en-US" sz="3200" dirty="0">
                <a:latin typeface="Bell MT" panose="02020503060305020303" pitchFamily="18" charset="0"/>
              </a:rPr>
              <a:t>The history behind certain decisions and actions</a:t>
            </a:r>
          </a:p>
          <a:p>
            <a:pPr marL="0" indent="0">
              <a:buNone/>
            </a:pPr>
            <a:endParaRPr lang="en-US" sz="3200" dirty="0">
              <a:latin typeface="Bell MT" panose="02020503060305020303" pitchFamily="18" charset="0"/>
            </a:endParaRPr>
          </a:p>
          <a:p>
            <a:r>
              <a:rPr lang="en-US" sz="3200" dirty="0">
                <a:latin typeface="Bell MT" panose="02020503060305020303" pitchFamily="18" charset="0"/>
              </a:rPr>
              <a:t>Discuss best practices</a:t>
            </a:r>
          </a:p>
          <a:p>
            <a:pPr marL="0" indent="0">
              <a:buNone/>
            </a:pPr>
            <a:endParaRPr lang="en-US" sz="3200" dirty="0">
              <a:latin typeface="Bell MT" panose="02020503060305020303" pitchFamily="18" charset="0"/>
            </a:endParaRPr>
          </a:p>
          <a:p>
            <a:r>
              <a:rPr lang="en-US" sz="3200" dirty="0">
                <a:latin typeface="Bell MT" panose="02020503060305020303" pitchFamily="18" charset="0"/>
              </a:rPr>
              <a:t>What can be done to enhance the program</a:t>
            </a:r>
          </a:p>
          <a:p>
            <a:endParaRPr lang="en-US" sz="3200" dirty="0">
              <a:latin typeface="Bell MT" panose="02020503060305020303" pitchFamily="18" charset="0"/>
            </a:endParaRPr>
          </a:p>
        </p:txBody>
      </p:sp>
    </p:spTree>
    <p:extLst>
      <p:ext uri="{BB962C8B-B14F-4D97-AF65-F5344CB8AC3E}">
        <p14:creationId xmlns:p14="http://schemas.microsoft.com/office/powerpoint/2010/main" val="3554474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98" y="753228"/>
            <a:ext cx="9613861" cy="1080938"/>
          </a:xfrm>
        </p:spPr>
        <p:txBody>
          <a:bodyPr>
            <a:normAutofit/>
          </a:bodyPr>
          <a:lstStyle/>
          <a:p>
            <a:r>
              <a:rPr lang="en-US" sz="5400" dirty="0">
                <a:latin typeface="Bell MT" panose="02020503060305020303" pitchFamily="18" charset="0"/>
              </a:rPr>
              <a:t>Look for the Following:</a:t>
            </a:r>
          </a:p>
        </p:txBody>
      </p:sp>
      <p:sp>
        <p:nvSpPr>
          <p:cNvPr id="3" name="Content Placeholder 2"/>
          <p:cNvSpPr>
            <a:spLocks noGrp="1"/>
          </p:cNvSpPr>
          <p:nvPr>
            <p:ph idx="1"/>
          </p:nvPr>
        </p:nvSpPr>
        <p:spPr>
          <a:xfrm>
            <a:off x="267855" y="2032001"/>
            <a:ext cx="10026327" cy="4719780"/>
          </a:xfrm>
        </p:spPr>
        <p:txBody>
          <a:bodyPr>
            <a:normAutofit/>
          </a:bodyPr>
          <a:lstStyle/>
          <a:p>
            <a:r>
              <a:rPr lang="en-US" sz="2800" dirty="0">
                <a:latin typeface="Bell MT" panose="02020503060305020303" pitchFamily="18" charset="0"/>
              </a:rPr>
              <a:t>Who has come through the program?</a:t>
            </a:r>
          </a:p>
          <a:p>
            <a:r>
              <a:rPr lang="en-US" sz="2800" dirty="0">
                <a:latin typeface="Bell MT" panose="02020503060305020303" pitchFamily="18" charset="0"/>
              </a:rPr>
              <a:t>Who was successful and who was not…and why not?</a:t>
            </a:r>
          </a:p>
          <a:p>
            <a:r>
              <a:rPr lang="en-US" sz="2800" dirty="0">
                <a:latin typeface="Bell MT" panose="02020503060305020303" pitchFamily="18" charset="0"/>
              </a:rPr>
              <a:t>Who is currently in the program?</a:t>
            </a:r>
          </a:p>
          <a:p>
            <a:r>
              <a:rPr lang="en-US" sz="2800" dirty="0">
                <a:latin typeface="Bell MT" panose="02020503060305020303" pitchFamily="18" charset="0"/>
              </a:rPr>
              <a:t>What are their risk levels?</a:t>
            </a:r>
          </a:p>
          <a:p>
            <a:r>
              <a:rPr lang="en-US" sz="2800" dirty="0">
                <a:latin typeface="Bell MT" panose="02020503060305020303" pitchFamily="18" charset="0"/>
              </a:rPr>
              <a:t>How are they separated in treatment:</a:t>
            </a:r>
          </a:p>
          <a:p>
            <a:pPr lvl="1"/>
            <a:r>
              <a:rPr lang="en-US" dirty="0">
                <a:latin typeface="Bell MT" panose="02020503060305020303" pitchFamily="18" charset="0"/>
              </a:rPr>
              <a:t>Gender</a:t>
            </a:r>
          </a:p>
          <a:p>
            <a:pPr lvl="1"/>
            <a:r>
              <a:rPr lang="en-US" dirty="0">
                <a:latin typeface="Bell MT" panose="02020503060305020303" pitchFamily="18" charset="0"/>
              </a:rPr>
              <a:t>Age</a:t>
            </a:r>
          </a:p>
          <a:p>
            <a:pPr lvl="1"/>
            <a:r>
              <a:rPr lang="en-US" dirty="0">
                <a:latin typeface="Bell MT" panose="02020503060305020303" pitchFamily="18" charset="0"/>
              </a:rPr>
              <a:t>Education level (help for those with learning difficulties)</a:t>
            </a:r>
          </a:p>
          <a:p>
            <a:pPr lvl="0"/>
            <a:r>
              <a:rPr lang="en-US" sz="2800" dirty="0">
                <a:solidFill>
                  <a:prstClr val="white"/>
                </a:solidFill>
                <a:latin typeface="Bell MT" panose="02020503060305020303" pitchFamily="18" charset="0"/>
              </a:rPr>
              <a:t>What are the drugs of choice?</a:t>
            </a:r>
          </a:p>
          <a:p>
            <a:pPr lvl="0"/>
            <a:r>
              <a:rPr lang="en-US" sz="2800" dirty="0">
                <a:solidFill>
                  <a:prstClr val="white"/>
                </a:solidFill>
                <a:latin typeface="Bell MT" panose="02020503060305020303" pitchFamily="18" charset="0"/>
              </a:rPr>
              <a:t>What is the drug history? </a:t>
            </a:r>
          </a:p>
          <a:p>
            <a:pPr marL="457200" lvl="1" indent="0">
              <a:buNone/>
            </a:pPr>
            <a:endParaRPr lang="en-US" dirty="0"/>
          </a:p>
        </p:txBody>
      </p:sp>
    </p:spTree>
    <p:extLst>
      <p:ext uri="{BB962C8B-B14F-4D97-AF65-F5344CB8AC3E}">
        <p14:creationId xmlns:p14="http://schemas.microsoft.com/office/powerpoint/2010/main" val="380046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83" y="761936"/>
            <a:ext cx="9613861" cy="1080938"/>
          </a:xfrm>
        </p:spPr>
        <p:txBody>
          <a:bodyPr>
            <a:normAutofit/>
          </a:bodyPr>
          <a:lstStyle/>
          <a:p>
            <a:r>
              <a:rPr lang="en-US" sz="5400" dirty="0">
                <a:latin typeface="Bell MT" panose="02020503060305020303" pitchFamily="18" charset="0"/>
              </a:rPr>
              <a:t>Working with the Clients:</a:t>
            </a:r>
          </a:p>
        </p:txBody>
      </p:sp>
      <p:sp>
        <p:nvSpPr>
          <p:cNvPr id="3" name="Content Placeholder 2"/>
          <p:cNvSpPr>
            <a:spLocks noGrp="1"/>
          </p:cNvSpPr>
          <p:nvPr>
            <p:ph idx="1"/>
          </p:nvPr>
        </p:nvSpPr>
        <p:spPr>
          <a:xfrm>
            <a:off x="314036" y="2013528"/>
            <a:ext cx="11453092" cy="5024581"/>
          </a:xfrm>
        </p:spPr>
        <p:txBody>
          <a:bodyPr>
            <a:normAutofit fontScale="70000" lnSpcReduction="20000"/>
          </a:bodyPr>
          <a:lstStyle/>
          <a:p>
            <a:r>
              <a:rPr lang="en-US" sz="3600" dirty="0">
                <a:latin typeface="Bell MT" panose="02020503060305020303" pitchFamily="18" charset="0"/>
              </a:rPr>
              <a:t>Who has come through the program?</a:t>
            </a:r>
          </a:p>
          <a:p>
            <a:pPr marL="0" indent="0">
              <a:buNone/>
            </a:pPr>
            <a:endParaRPr lang="en-US" sz="3600" dirty="0">
              <a:latin typeface="Bell MT" panose="02020503060305020303" pitchFamily="18" charset="0"/>
            </a:endParaRPr>
          </a:p>
          <a:p>
            <a:r>
              <a:rPr lang="en-US" sz="3600" dirty="0">
                <a:latin typeface="Bell MT" panose="02020503060305020303" pitchFamily="18" charset="0"/>
              </a:rPr>
              <a:t>Requirements of the participants </a:t>
            </a:r>
          </a:p>
          <a:p>
            <a:pPr marL="0" indent="0">
              <a:buNone/>
            </a:pPr>
            <a:endParaRPr lang="en-US" sz="3600" dirty="0">
              <a:latin typeface="Bell MT" panose="02020503060305020303" pitchFamily="18" charset="0"/>
            </a:endParaRPr>
          </a:p>
          <a:p>
            <a:r>
              <a:rPr lang="en-US" sz="3600" dirty="0">
                <a:latin typeface="Bell MT" panose="02020503060305020303" pitchFamily="18" charset="0"/>
              </a:rPr>
              <a:t>Test for the correct drugs</a:t>
            </a:r>
          </a:p>
          <a:p>
            <a:pPr lvl="1"/>
            <a:r>
              <a:rPr lang="en-US" sz="2200" dirty="0">
                <a:latin typeface="Bell MT" panose="02020503060305020303" pitchFamily="18" charset="0"/>
              </a:rPr>
              <a:t>Run a “nurses panel” or K2 test, when necessary</a:t>
            </a:r>
          </a:p>
          <a:p>
            <a:pPr marL="457200" lvl="1" indent="0">
              <a:buNone/>
            </a:pPr>
            <a:endParaRPr lang="en-US" sz="2200" dirty="0">
              <a:latin typeface="Bell MT" panose="02020503060305020303" pitchFamily="18" charset="0"/>
            </a:endParaRPr>
          </a:p>
          <a:p>
            <a:r>
              <a:rPr lang="en-US" sz="3600" dirty="0">
                <a:latin typeface="Bell MT" panose="02020503060305020303" pitchFamily="18" charset="0"/>
              </a:rPr>
              <a:t>Consider testing on……</a:t>
            </a:r>
          </a:p>
          <a:p>
            <a:pPr lvl="1"/>
            <a:r>
              <a:rPr lang="en-US" dirty="0">
                <a:latin typeface="Bell MT" panose="02020503060305020303" pitchFamily="18" charset="0"/>
              </a:rPr>
              <a:t>Birthdays, weddings, travel, weekends, the </a:t>
            </a:r>
            <a:r>
              <a:rPr lang="en-US" dirty="0" err="1">
                <a:latin typeface="Bell MT" panose="02020503060305020303" pitchFamily="18" charset="0"/>
              </a:rPr>
              <a:t>Superbowl</a:t>
            </a:r>
            <a:r>
              <a:rPr lang="en-US" dirty="0">
                <a:latin typeface="Bell MT" panose="02020503060305020303" pitchFamily="18" charset="0"/>
              </a:rPr>
              <a:t>, World Cup, World Series, etc.</a:t>
            </a:r>
          </a:p>
          <a:p>
            <a:pPr marL="457200" lvl="1" indent="0">
              <a:buNone/>
            </a:pPr>
            <a:r>
              <a:rPr lang="en-US" dirty="0">
                <a:latin typeface="Bell MT" panose="02020503060305020303" pitchFamily="18" charset="0"/>
              </a:rPr>
              <a:t> </a:t>
            </a:r>
          </a:p>
          <a:p>
            <a:r>
              <a:rPr lang="en-US" sz="3600" dirty="0">
                <a:latin typeface="Bell MT" panose="02020503060305020303" pitchFamily="18" charset="0"/>
              </a:rPr>
              <a:t>What’s important to the participant?</a:t>
            </a:r>
          </a:p>
          <a:p>
            <a:pPr marL="0" indent="0">
              <a:buNone/>
            </a:pPr>
            <a:endParaRPr lang="en-US" sz="3600" dirty="0">
              <a:latin typeface="Bell MT" panose="02020503060305020303" pitchFamily="18" charset="0"/>
            </a:endParaRPr>
          </a:p>
          <a:p>
            <a:r>
              <a:rPr lang="en-US" sz="3600" dirty="0">
                <a:latin typeface="Bell MT" panose="02020503060305020303" pitchFamily="18" charset="0"/>
              </a:rPr>
              <a:t>Utilize alumni for support and to inform the team of community events or concerns that may arise</a:t>
            </a:r>
          </a:p>
          <a:p>
            <a:pPr marL="0" indent="0">
              <a:buNone/>
            </a:pPr>
            <a:endParaRPr lang="en-US" dirty="0"/>
          </a:p>
        </p:txBody>
      </p:sp>
    </p:spTree>
    <p:extLst>
      <p:ext uri="{BB962C8B-B14F-4D97-AF65-F5344CB8AC3E}">
        <p14:creationId xmlns:p14="http://schemas.microsoft.com/office/powerpoint/2010/main" val="2579597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16" y="727102"/>
            <a:ext cx="9613861" cy="1080938"/>
          </a:xfrm>
        </p:spPr>
        <p:txBody>
          <a:bodyPr>
            <a:normAutofit/>
          </a:bodyPr>
          <a:lstStyle/>
          <a:p>
            <a:r>
              <a:rPr lang="en-US" sz="5400" dirty="0">
                <a:latin typeface="Bell MT" panose="02020503060305020303" pitchFamily="18" charset="0"/>
              </a:rPr>
              <a:t>Look at Vendors/Providers:</a:t>
            </a:r>
          </a:p>
        </p:txBody>
      </p:sp>
      <p:sp>
        <p:nvSpPr>
          <p:cNvPr id="3" name="Content Placeholder 2"/>
          <p:cNvSpPr>
            <a:spLocks noGrp="1"/>
          </p:cNvSpPr>
          <p:nvPr>
            <p:ph idx="1"/>
          </p:nvPr>
        </p:nvSpPr>
        <p:spPr>
          <a:xfrm>
            <a:off x="267855" y="2032001"/>
            <a:ext cx="10026327" cy="4719780"/>
          </a:xfrm>
        </p:spPr>
        <p:txBody>
          <a:bodyPr>
            <a:normAutofit/>
          </a:bodyPr>
          <a:lstStyle/>
          <a:p>
            <a:r>
              <a:rPr lang="en-US" sz="2800" dirty="0">
                <a:latin typeface="Bell MT" panose="02020503060305020303" pitchFamily="18" charset="0"/>
              </a:rPr>
              <a:t>Who are the vendors / treatment providers?</a:t>
            </a:r>
          </a:p>
          <a:p>
            <a:r>
              <a:rPr lang="en-US" sz="2800" dirty="0">
                <a:latin typeface="Bell MT" panose="02020503060305020303" pitchFamily="18" charset="0"/>
              </a:rPr>
              <a:t>How many are affiliated with the program?</a:t>
            </a:r>
          </a:p>
          <a:p>
            <a:r>
              <a:rPr lang="en-US" sz="2800" dirty="0">
                <a:latin typeface="Bell MT" panose="02020503060305020303" pitchFamily="18" charset="0"/>
              </a:rPr>
              <a:t>What services do they provide?</a:t>
            </a:r>
          </a:p>
          <a:p>
            <a:r>
              <a:rPr lang="en-US" sz="2800" dirty="0">
                <a:latin typeface="Bell MT" panose="02020503060305020303" pitchFamily="18" charset="0"/>
              </a:rPr>
              <a:t>Are outcomes shared with the team?</a:t>
            </a:r>
          </a:p>
          <a:p>
            <a:r>
              <a:rPr lang="en-US" sz="2800" dirty="0">
                <a:latin typeface="Bell MT" panose="02020503060305020303" pitchFamily="18" charset="0"/>
              </a:rPr>
              <a:t>How is the information disseminated to the team?</a:t>
            </a:r>
          </a:p>
          <a:p>
            <a:r>
              <a:rPr lang="en-US" sz="2800" dirty="0">
                <a:latin typeface="Bell MT" panose="02020503060305020303" pitchFamily="18" charset="0"/>
              </a:rPr>
              <a:t>Visit the facility or observe a session</a:t>
            </a:r>
          </a:p>
          <a:p>
            <a:pPr lvl="1"/>
            <a:r>
              <a:rPr lang="en-US" dirty="0">
                <a:latin typeface="Bell MT" panose="02020503060305020303" pitchFamily="18" charset="0"/>
              </a:rPr>
              <a:t>What is the curriculum? </a:t>
            </a:r>
          </a:p>
          <a:p>
            <a:pPr lvl="1"/>
            <a:r>
              <a:rPr lang="en-US" dirty="0">
                <a:latin typeface="Bell MT" panose="02020503060305020303" pitchFamily="18" charset="0"/>
              </a:rPr>
              <a:t>What is the population? – restricted to drug court, criminal justice, education level</a:t>
            </a:r>
          </a:p>
          <a:p>
            <a:pPr lvl="1"/>
            <a:r>
              <a:rPr lang="en-US" dirty="0">
                <a:latin typeface="Bell MT" panose="02020503060305020303" pitchFamily="18" charset="0"/>
              </a:rPr>
              <a:t>Are progress reports and violations provided immediately, weekly or monthly?</a:t>
            </a:r>
          </a:p>
          <a:p>
            <a:pPr lvl="0"/>
            <a:r>
              <a:rPr lang="en-US" sz="2800" dirty="0">
                <a:solidFill>
                  <a:prstClr val="white"/>
                </a:solidFill>
                <a:latin typeface="Bell MT" panose="02020503060305020303" pitchFamily="18" charset="0"/>
              </a:rPr>
              <a:t>Does a representative attend staffing?</a:t>
            </a:r>
          </a:p>
          <a:p>
            <a:pPr marL="457200" lvl="1" indent="0">
              <a:buNone/>
            </a:pPr>
            <a:endParaRPr lang="en-US" dirty="0"/>
          </a:p>
        </p:txBody>
      </p:sp>
    </p:spTree>
    <p:extLst>
      <p:ext uri="{BB962C8B-B14F-4D97-AF65-F5344CB8AC3E}">
        <p14:creationId xmlns:p14="http://schemas.microsoft.com/office/powerpoint/2010/main" val="1410126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4690" y="1364832"/>
            <a:ext cx="7952510" cy="4956319"/>
          </a:xfrm>
          <a:prstGeom prst="rect">
            <a:avLst/>
          </a:prstGeom>
        </p:spPr>
      </p:pic>
      <p:sp>
        <p:nvSpPr>
          <p:cNvPr id="3" name="TextBox 2"/>
          <p:cNvSpPr txBox="1"/>
          <p:nvPr/>
        </p:nvSpPr>
        <p:spPr>
          <a:xfrm>
            <a:off x="1790836" y="81317"/>
            <a:ext cx="7556364" cy="1015663"/>
          </a:xfrm>
          <a:prstGeom prst="rect">
            <a:avLst/>
          </a:prstGeom>
          <a:noFill/>
        </p:spPr>
        <p:txBody>
          <a:bodyPr wrap="none" rtlCol="0">
            <a:spAutoFit/>
          </a:bodyPr>
          <a:lstStyle/>
          <a:p>
            <a:r>
              <a:rPr lang="en-US" sz="6000" dirty="0">
                <a:latin typeface="Bell MT" panose="02020503060305020303" pitchFamily="18" charset="0"/>
              </a:rPr>
              <a:t>Is it time for a change ?</a:t>
            </a:r>
          </a:p>
        </p:txBody>
      </p:sp>
    </p:spTree>
    <p:extLst>
      <p:ext uri="{BB962C8B-B14F-4D97-AF65-F5344CB8AC3E}">
        <p14:creationId xmlns:p14="http://schemas.microsoft.com/office/powerpoint/2010/main" val="131875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7601" y="561608"/>
            <a:ext cx="9472978" cy="5078313"/>
          </a:xfrm>
          <a:prstGeom prst="rect">
            <a:avLst/>
          </a:prstGeom>
          <a:noFill/>
        </p:spPr>
        <p:txBody>
          <a:bodyPr wrap="none" rtlCol="0">
            <a:spAutoFit/>
          </a:bodyPr>
          <a:lstStyle/>
          <a:p>
            <a:r>
              <a:rPr lang="en-US" sz="3600" dirty="0">
                <a:latin typeface="Bell MT" panose="02020503060305020303" pitchFamily="18" charset="0"/>
              </a:rPr>
              <a:t>Does the program need to be tweaked?</a:t>
            </a:r>
          </a:p>
          <a:p>
            <a:endParaRPr lang="en-US" sz="3600" dirty="0">
              <a:latin typeface="Bell MT" panose="02020503060305020303" pitchFamily="18" charset="0"/>
            </a:endParaRPr>
          </a:p>
          <a:p>
            <a:r>
              <a:rPr lang="en-US" sz="3600" dirty="0">
                <a:latin typeface="Bell MT" panose="02020503060305020303" pitchFamily="18" charset="0"/>
              </a:rPr>
              <a:t>Does it follow best practices?</a:t>
            </a:r>
          </a:p>
          <a:p>
            <a:endParaRPr lang="en-US" sz="3600" dirty="0">
              <a:latin typeface="Bell MT" panose="02020503060305020303" pitchFamily="18" charset="0"/>
            </a:endParaRPr>
          </a:p>
          <a:p>
            <a:r>
              <a:rPr lang="en-US" sz="3600" dirty="0">
                <a:latin typeface="Bell MT" panose="02020503060305020303" pitchFamily="18" charset="0"/>
              </a:rPr>
              <a:t>Is the program up to date?</a:t>
            </a:r>
          </a:p>
          <a:p>
            <a:endParaRPr lang="en-US" sz="3600" dirty="0">
              <a:latin typeface="Bell MT" panose="02020503060305020303" pitchFamily="18" charset="0"/>
            </a:endParaRPr>
          </a:p>
          <a:p>
            <a:r>
              <a:rPr lang="en-US" sz="3600" dirty="0">
                <a:latin typeface="Bell MT" panose="02020503060305020303" pitchFamily="18" charset="0"/>
              </a:rPr>
              <a:t>Are the rules evenly &amp; consistently followed ?</a:t>
            </a:r>
          </a:p>
          <a:p>
            <a:endParaRPr lang="en-US" sz="3600" dirty="0">
              <a:latin typeface="Bell MT" panose="02020503060305020303" pitchFamily="18" charset="0"/>
            </a:endParaRPr>
          </a:p>
          <a:p>
            <a:r>
              <a:rPr lang="en-US" sz="3600" dirty="0">
                <a:latin typeface="Bell MT" panose="02020503060305020303" pitchFamily="18" charset="0"/>
              </a:rPr>
              <a:t>How is program working as related to outcomes?</a:t>
            </a:r>
          </a:p>
        </p:txBody>
      </p:sp>
    </p:spTree>
    <p:extLst>
      <p:ext uri="{BB962C8B-B14F-4D97-AF65-F5344CB8AC3E}">
        <p14:creationId xmlns:p14="http://schemas.microsoft.com/office/powerpoint/2010/main" val="4947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Bell MT" panose="02020503060305020303" pitchFamily="18" charset="0"/>
              </a:rPr>
              <a:t>Training</a:t>
            </a:r>
          </a:p>
        </p:txBody>
      </p:sp>
      <p:sp>
        <p:nvSpPr>
          <p:cNvPr id="3" name="Content Placeholder 2"/>
          <p:cNvSpPr>
            <a:spLocks noGrp="1"/>
          </p:cNvSpPr>
          <p:nvPr>
            <p:ph idx="1"/>
          </p:nvPr>
        </p:nvSpPr>
        <p:spPr>
          <a:xfrm>
            <a:off x="680321" y="2161309"/>
            <a:ext cx="10615752" cy="4696691"/>
          </a:xfrm>
        </p:spPr>
        <p:txBody>
          <a:bodyPr>
            <a:normAutofit lnSpcReduction="10000"/>
          </a:bodyPr>
          <a:lstStyle/>
          <a:p>
            <a:r>
              <a:rPr lang="en-US" sz="3200" dirty="0">
                <a:latin typeface="Bell MT" panose="02020503060305020303" pitchFamily="18" charset="0"/>
              </a:rPr>
              <a:t>In-house</a:t>
            </a:r>
          </a:p>
          <a:p>
            <a:r>
              <a:rPr lang="en-US" sz="3200" dirty="0">
                <a:latin typeface="Bell MT" panose="02020503060305020303" pitchFamily="18" charset="0"/>
              </a:rPr>
              <a:t>Local or Online</a:t>
            </a:r>
          </a:p>
          <a:p>
            <a:r>
              <a:rPr lang="en-US" sz="3200" dirty="0">
                <a:latin typeface="Bell MT" panose="02020503060305020303" pitchFamily="18" charset="0"/>
              </a:rPr>
              <a:t>Arrange for team to attend TASC trainings – Stipends</a:t>
            </a:r>
          </a:p>
          <a:p>
            <a:r>
              <a:rPr lang="en-US" sz="3200" dirty="0">
                <a:latin typeface="Bell MT" panose="02020503060305020303" pitchFamily="18" charset="0"/>
              </a:rPr>
              <a:t>Bring in NADCP trainers and material</a:t>
            </a:r>
          </a:p>
          <a:p>
            <a:r>
              <a:rPr lang="en-US" sz="3200" dirty="0">
                <a:latin typeface="Bell MT" panose="02020503060305020303" pitchFamily="18" charset="0"/>
              </a:rPr>
              <a:t>Provide updates by email when necessary</a:t>
            </a:r>
          </a:p>
          <a:p>
            <a:r>
              <a:rPr lang="en-US" sz="3200" dirty="0">
                <a:latin typeface="Bell MT" panose="02020503060305020303" pitchFamily="18" charset="0"/>
              </a:rPr>
              <a:t>Newsletters from TASC, NADCP and other publications</a:t>
            </a:r>
          </a:p>
          <a:p>
            <a:r>
              <a:rPr lang="en-US" sz="3200" dirty="0">
                <a:latin typeface="Bell MT" panose="02020503060305020303" pitchFamily="18" charset="0"/>
              </a:rPr>
              <a:t>Self-Care : </a:t>
            </a:r>
          </a:p>
          <a:p>
            <a:pPr lvl="1"/>
            <a:r>
              <a:rPr lang="en-US" sz="2800" dirty="0">
                <a:latin typeface="Bell MT" panose="02020503060305020303" pitchFamily="18" charset="0"/>
              </a:rPr>
              <a:t>Take care of your Team</a:t>
            </a:r>
          </a:p>
          <a:p>
            <a:pPr lvl="1"/>
            <a:r>
              <a:rPr lang="en-US" sz="2800" dirty="0">
                <a:latin typeface="Bell MT" panose="02020503060305020303" pitchFamily="18" charset="0"/>
              </a:rPr>
              <a:t>Take care of your Self</a:t>
            </a:r>
          </a:p>
          <a:p>
            <a:endParaRPr lang="en-US" dirty="0"/>
          </a:p>
        </p:txBody>
      </p:sp>
    </p:spTree>
    <p:extLst>
      <p:ext uri="{BB962C8B-B14F-4D97-AF65-F5344CB8AC3E}">
        <p14:creationId xmlns:p14="http://schemas.microsoft.com/office/powerpoint/2010/main" val="4110684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1889" y="222083"/>
            <a:ext cx="5517793" cy="923330"/>
          </a:xfrm>
          <a:prstGeom prst="rect">
            <a:avLst/>
          </a:prstGeom>
          <a:noFill/>
        </p:spPr>
        <p:txBody>
          <a:bodyPr wrap="none" rtlCol="0">
            <a:spAutoFit/>
          </a:bodyPr>
          <a:lstStyle/>
          <a:p>
            <a:r>
              <a:rPr lang="en-US" sz="5400" b="1" dirty="0">
                <a:latin typeface="Bell MT" panose="02020503060305020303" pitchFamily="18" charset="0"/>
              </a:rPr>
              <a:t>The Zoom World</a:t>
            </a:r>
          </a:p>
        </p:txBody>
      </p:sp>
      <p:pic>
        <p:nvPicPr>
          <p:cNvPr id="4" name="Picture 3"/>
          <p:cNvPicPr>
            <a:picLocks noChangeAspect="1"/>
          </p:cNvPicPr>
          <p:nvPr/>
        </p:nvPicPr>
        <p:blipFill>
          <a:blip r:embed="rId2"/>
          <a:stretch>
            <a:fillRect/>
          </a:stretch>
        </p:blipFill>
        <p:spPr>
          <a:xfrm>
            <a:off x="1209963" y="424146"/>
            <a:ext cx="9329843" cy="583810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26404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Bell MT" panose="02020503060305020303" pitchFamily="18" charset="0"/>
              </a:rPr>
              <a:t>New to the Team</a:t>
            </a:r>
          </a:p>
        </p:txBody>
      </p:sp>
      <p:sp>
        <p:nvSpPr>
          <p:cNvPr id="3" name="TextBox 2"/>
          <p:cNvSpPr txBox="1"/>
          <p:nvPr/>
        </p:nvSpPr>
        <p:spPr>
          <a:xfrm>
            <a:off x="490482" y="2367549"/>
            <a:ext cx="4206239" cy="1200329"/>
          </a:xfrm>
          <a:prstGeom prst="rect">
            <a:avLst/>
          </a:prstGeom>
          <a:noFill/>
        </p:spPr>
        <p:txBody>
          <a:bodyPr wrap="square" rtlCol="0">
            <a:spAutoFit/>
          </a:bodyPr>
          <a:lstStyle/>
          <a:p>
            <a:r>
              <a:rPr lang="en-US" sz="3600" dirty="0">
                <a:latin typeface="Bell MT" panose="02020503060305020303" pitchFamily="18" charset="0"/>
              </a:rPr>
              <a:t>Joining an Existing Specialty Court </a:t>
            </a:r>
          </a:p>
        </p:txBody>
      </p:sp>
      <p:sp>
        <p:nvSpPr>
          <p:cNvPr id="14" name="TextBox 13"/>
          <p:cNvSpPr txBox="1"/>
          <p:nvPr/>
        </p:nvSpPr>
        <p:spPr>
          <a:xfrm>
            <a:off x="4696721" y="2552215"/>
            <a:ext cx="2549562" cy="1015663"/>
          </a:xfrm>
          <a:prstGeom prst="rect">
            <a:avLst/>
          </a:prstGeom>
          <a:noFill/>
        </p:spPr>
        <p:txBody>
          <a:bodyPr wrap="square" rtlCol="0">
            <a:spAutoFit/>
          </a:bodyPr>
          <a:lstStyle/>
          <a:p>
            <a:pPr algn="ctr"/>
            <a:r>
              <a:rPr lang="en-US" sz="6000" dirty="0">
                <a:latin typeface="Bell MT" panose="02020503060305020303" pitchFamily="18" charset="0"/>
              </a:rPr>
              <a:t>Vs.</a:t>
            </a:r>
          </a:p>
        </p:txBody>
      </p:sp>
      <p:sp>
        <p:nvSpPr>
          <p:cNvPr id="15" name="TextBox 14"/>
          <p:cNvSpPr txBox="1"/>
          <p:nvPr/>
        </p:nvSpPr>
        <p:spPr>
          <a:xfrm>
            <a:off x="8186569" y="2398326"/>
            <a:ext cx="3027391" cy="1323439"/>
          </a:xfrm>
          <a:prstGeom prst="rect">
            <a:avLst/>
          </a:prstGeom>
          <a:noFill/>
        </p:spPr>
        <p:txBody>
          <a:bodyPr wrap="square" rtlCol="0">
            <a:spAutoFit/>
          </a:bodyPr>
          <a:lstStyle/>
          <a:p>
            <a:r>
              <a:rPr lang="en-US" sz="4000" dirty="0">
                <a:latin typeface="Bell MT" panose="02020503060305020303" pitchFamily="18" charset="0"/>
              </a:rPr>
              <a:t>Starting at a </a:t>
            </a:r>
          </a:p>
          <a:p>
            <a:r>
              <a:rPr lang="en-US" sz="4000" dirty="0">
                <a:latin typeface="Bell MT" panose="02020503060305020303" pitchFamily="18" charset="0"/>
              </a:rPr>
              <a:t>New School</a:t>
            </a:r>
          </a:p>
        </p:txBody>
      </p:sp>
      <p:pic>
        <p:nvPicPr>
          <p:cNvPr id="16" name="Picture 15"/>
          <p:cNvPicPr>
            <a:picLocks noChangeAspect="1"/>
          </p:cNvPicPr>
          <p:nvPr/>
        </p:nvPicPr>
        <p:blipFill rotWithShape="1">
          <a:blip r:embed="rId2"/>
          <a:srcRect t="15717" r="24357"/>
          <a:stretch/>
        </p:blipFill>
        <p:spPr>
          <a:xfrm>
            <a:off x="490482" y="3894269"/>
            <a:ext cx="4042287" cy="2490650"/>
          </a:xfrm>
          <a:prstGeom prst="rect">
            <a:avLst/>
          </a:prstGeom>
        </p:spPr>
      </p:pic>
      <p:pic>
        <p:nvPicPr>
          <p:cNvPr id="17" name="Picture 16"/>
          <p:cNvPicPr>
            <a:picLocks noChangeAspect="1"/>
          </p:cNvPicPr>
          <p:nvPr/>
        </p:nvPicPr>
        <p:blipFill>
          <a:blip r:embed="rId3"/>
          <a:stretch>
            <a:fillRect/>
          </a:stretch>
        </p:blipFill>
        <p:spPr>
          <a:xfrm>
            <a:off x="7293685" y="3894269"/>
            <a:ext cx="4330614" cy="2592592"/>
          </a:xfrm>
          <a:prstGeom prst="rect">
            <a:avLst/>
          </a:prstGeom>
        </p:spPr>
      </p:pic>
    </p:spTree>
    <p:extLst>
      <p:ext uri="{BB962C8B-B14F-4D97-AF65-F5344CB8AC3E}">
        <p14:creationId xmlns:p14="http://schemas.microsoft.com/office/powerpoint/2010/main" val="2805124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D00BCE-342E-4A8E-BA79-93A4DB1FB517}"/>
              </a:ext>
            </a:extLst>
          </p:cNvPr>
          <p:cNvPicPr>
            <a:picLocks noChangeAspect="1"/>
          </p:cNvPicPr>
          <p:nvPr/>
        </p:nvPicPr>
        <p:blipFill>
          <a:blip r:embed="rId2"/>
          <a:stretch>
            <a:fillRect/>
          </a:stretch>
        </p:blipFill>
        <p:spPr>
          <a:xfrm>
            <a:off x="381000" y="214312"/>
            <a:ext cx="11430000" cy="6429375"/>
          </a:xfrm>
          <a:prstGeom prst="rect">
            <a:avLst/>
          </a:prstGeom>
        </p:spPr>
      </p:pic>
    </p:spTree>
    <p:extLst>
      <p:ext uri="{BB962C8B-B14F-4D97-AF65-F5344CB8AC3E}">
        <p14:creationId xmlns:p14="http://schemas.microsoft.com/office/powerpoint/2010/main" val="806185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16" y="735812"/>
            <a:ext cx="9613861" cy="1080938"/>
          </a:xfrm>
        </p:spPr>
        <p:txBody>
          <a:bodyPr>
            <a:normAutofit/>
          </a:bodyPr>
          <a:lstStyle/>
          <a:p>
            <a:r>
              <a:rPr lang="en-US" sz="5400" dirty="0">
                <a:latin typeface="Bell MT" panose="02020503060305020303" pitchFamily="18" charset="0"/>
              </a:rPr>
              <a:t>Online Court Meetings</a:t>
            </a:r>
          </a:p>
        </p:txBody>
      </p:sp>
      <p:sp>
        <p:nvSpPr>
          <p:cNvPr id="3" name="Content Placeholder 2"/>
          <p:cNvSpPr>
            <a:spLocks noGrp="1"/>
          </p:cNvSpPr>
          <p:nvPr>
            <p:ph idx="1"/>
          </p:nvPr>
        </p:nvSpPr>
        <p:spPr/>
        <p:txBody>
          <a:bodyPr>
            <a:normAutofit lnSpcReduction="10000"/>
          </a:bodyPr>
          <a:lstStyle/>
          <a:p>
            <a:r>
              <a:rPr lang="en-US" sz="3200" dirty="0">
                <a:latin typeface="Bell MT" panose="02020503060305020303" pitchFamily="18" charset="0"/>
              </a:rPr>
              <a:t>Keep your eyes on your clients at every court session – Zoom or in-person</a:t>
            </a:r>
          </a:p>
          <a:p>
            <a:pPr marL="0" indent="0">
              <a:buNone/>
            </a:pPr>
            <a:endParaRPr lang="en-US" sz="3200" dirty="0">
              <a:latin typeface="Bell MT" panose="02020503060305020303" pitchFamily="18" charset="0"/>
            </a:endParaRPr>
          </a:p>
          <a:p>
            <a:r>
              <a:rPr lang="en-US" sz="3200" dirty="0">
                <a:latin typeface="Bell MT" panose="02020503060305020303" pitchFamily="18" charset="0"/>
              </a:rPr>
              <a:t>Pay attention to body language at each court session – Practice makes perfect….or pretty close</a:t>
            </a:r>
          </a:p>
          <a:p>
            <a:pPr marL="0" indent="0">
              <a:buNone/>
            </a:pPr>
            <a:endParaRPr lang="en-US" sz="3200" dirty="0">
              <a:latin typeface="Bell MT" panose="02020503060305020303" pitchFamily="18" charset="0"/>
            </a:endParaRPr>
          </a:p>
          <a:p>
            <a:r>
              <a:rPr lang="en-US" sz="3200" dirty="0">
                <a:latin typeface="Bell MT" panose="02020503060305020303" pitchFamily="18" charset="0"/>
              </a:rPr>
              <a:t>Require certain participants to appear in person</a:t>
            </a:r>
          </a:p>
          <a:p>
            <a:endParaRPr lang="en-US" dirty="0"/>
          </a:p>
        </p:txBody>
      </p:sp>
    </p:spTree>
    <p:extLst>
      <p:ext uri="{BB962C8B-B14F-4D97-AF65-F5344CB8AC3E}">
        <p14:creationId xmlns:p14="http://schemas.microsoft.com/office/powerpoint/2010/main" val="3551701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2192000" cy="6918070"/>
          </a:xfrm>
          <a:prstGeom prst="rect">
            <a:avLst/>
          </a:prstGeom>
        </p:spPr>
      </p:pic>
      <p:sp>
        <p:nvSpPr>
          <p:cNvPr id="3" name="Oval 2"/>
          <p:cNvSpPr/>
          <p:nvPr/>
        </p:nvSpPr>
        <p:spPr>
          <a:xfrm>
            <a:off x="230909" y="1080656"/>
            <a:ext cx="1708727" cy="1579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858654" y="5546438"/>
            <a:ext cx="1708727" cy="1579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58653" y="-83125"/>
            <a:ext cx="1556329" cy="12469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78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81" y="733613"/>
            <a:ext cx="9613861" cy="1080938"/>
          </a:xfrm>
        </p:spPr>
        <p:txBody>
          <a:bodyPr>
            <a:normAutofit fontScale="90000"/>
          </a:bodyPr>
          <a:lstStyle/>
          <a:p>
            <a:r>
              <a:rPr lang="en-US" sz="5400" dirty="0">
                <a:latin typeface="Bell MT" panose="02020503060305020303" pitchFamily="18" charset="0"/>
              </a:rPr>
              <a:t>Securing and Retaining Participants</a:t>
            </a:r>
          </a:p>
        </p:txBody>
      </p:sp>
      <p:sp>
        <p:nvSpPr>
          <p:cNvPr id="3" name="TextBox 2"/>
          <p:cNvSpPr txBox="1"/>
          <p:nvPr/>
        </p:nvSpPr>
        <p:spPr>
          <a:xfrm>
            <a:off x="536202" y="2552215"/>
            <a:ext cx="4206239" cy="646331"/>
          </a:xfrm>
          <a:prstGeom prst="rect">
            <a:avLst/>
          </a:prstGeom>
          <a:noFill/>
        </p:spPr>
        <p:txBody>
          <a:bodyPr wrap="square" rtlCol="0">
            <a:spAutoFit/>
          </a:bodyPr>
          <a:lstStyle/>
          <a:p>
            <a:r>
              <a:rPr lang="en-US" sz="3600" dirty="0">
                <a:latin typeface="Bell MT" panose="02020503060305020303" pitchFamily="18" charset="0"/>
              </a:rPr>
              <a:t>Pre-Pandemic</a:t>
            </a:r>
          </a:p>
        </p:txBody>
      </p:sp>
      <p:sp>
        <p:nvSpPr>
          <p:cNvPr id="14" name="TextBox 13"/>
          <p:cNvSpPr txBox="1"/>
          <p:nvPr/>
        </p:nvSpPr>
        <p:spPr>
          <a:xfrm>
            <a:off x="4422401" y="2304021"/>
            <a:ext cx="2549562" cy="1015663"/>
          </a:xfrm>
          <a:prstGeom prst="rect">
            <a:avLst/>
          </a:prstGeom>
          <a:noFill/>
        </p:spPr>
        <p:txBody>
          <a:bodyPr wrap="square" rtlCol="0">
            <a:spAutoFit/>
          </a:bodyPr>
          <a:lstStyle/>
          <a:p>
            <a:pPr algn="ctr"/>
            <a:r>
              <a:rPr lang="en-US" sz="6000" dirty="0">
                <a:latin typeface="Bell MT" panose="02020503060305020303" pitchFamily="18" charset="0"/>
              </a:rPr>
              <a:t>Vs.</a:t>
            </a:r>
          </a:p>
        </p:txBody>
      </p:sp>
      <p:sp>
        <p:nvSpPr>
          <p:cNvPr id="15" name="TextBox 14"/>
          <p:cNvSpPr txBox="1"/>
          <p:nvPr/>
        </p:nvSpPr>
        <p:spPr>
          <a:xfrm>
            <a:off x="7944906" y="2510274"/>
            <a:ext cx="3315277" cy="707886"/>
          </a:xfrm>
          <a:prstGeom prst="rect">
            <a:avLst/>
          </a:prstGeom>
          <a:noFill/>
        </p:spPr>
        <p:txBody>
          <a:bodyPr wrap="square" rtlCol="0">
            <a:spAutoFit/>
          </a:bodyPr>
          <a:lstStyle/>
          <a:p>
            <a:r>
              <a:rPr lang="en-US" sz="4000" dirty="0">
                <a:latin typeface="Bell MT" panose="02020503060305020303" pitchFamily="18" charset="0"/>
              </a:rPr>
              <a:t>Post-Pandemic</a:t>
            </a:r>
          </a:p>
        </p:txBody>
      </p:sp>
      <p:pic>
        <p:nvPicPr>
          <p:cNvPr id="1028" name="Picture 4" descr="UMHealthResearch.org Research Participant Registry — MIC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69" y="3549485"/>
            <a:ext cx="3102427" cy="31024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Collaboration, Group, Network, Participa #286347 - PNG Images - PNG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1766" y="763623"/>
            <a:ext cx="1126043" cy="11260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Participant - 10 free HQ online Puzzle Games on Newcastlebeach 2020!"/>
          <p:cNvPicPr>
            <a:picLocks noChangeAspect="1" noChangeArrowheads="1"/>
          </p:cNvPicPr>
          <p:nvPr/>
        </p:nvPicPr>
        <p:blipFill rotWithShape="1">
          <a:blip r:embed="rId4">
            <a:extLst>
              <a:ext uri="{28A0092B-C50C-407E-A947-70E740481C1C}">
                <a14:useLocalDpi xmlns:a14="http://schemas.microsoft.com/office/drawing/2010/main" val="0"/>
              </a:ext>
            </a:extLst>
          </a:blip>
          <a:srcRect b="20984"/>
          <a:stretch/>
        </p:blipFill>
        <p:spPr bwMode="auto">
          <a:xfrm>
            <a:off x="7805057" y="3651709"/>
            <a:ext cx="3145556" cy="2917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50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563418"/>
            <a:ext cx="12191999" cy="5006110"/>
          </a:xfrm>
          <a:prstGeom prst="rect">
            <a:avLst/>
          </a:prstGeom>
        </p:spPr>
      </p:pic>
    </p:spTree>
    <p:extLst>
      <p:ext uri="{BB962C8B-B14F-4D97-AF65-F5344CB8AC3E}">
        <p14:creationId xmlns:p14="http://schemas.microsoft.com/office/powerpoint/2010/main" val="402784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8134" y="109440"/>
            <a:ext cx="5035732" cy="6639119"/>
          </a:xfrm>
          <a:prstGeom prst="rect">
            <a:avLst/>
          </a:prstGeom>
        </p:spPr>
      </p:pic>
      <p:sp>
        <p:nvSpPr>
          <p:cNvPr id="4" name="Oval 3"/>
          <p:cNvSpPr/>
          <p:nvPr/>
        </p:nvSpPr>
        <p:spPr>
          <a:xfrm>
            <a:off x="4184904" y="1527048"/>
            <a:ext cx="2883408" cy="2971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517136" y="2249423"/>
            <a:ext cx="1548384" cy="2836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91328" y="4622911"/>
            <a:ext cx="3148584" cy="3148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91328" y="5340096"/>
            <a:ext cx="2883408" cy="4846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337304" y="3099815"/>
            <a:ext cx="1533144" cy="2258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91328" y="3782855"/>
            <a:ext cx="2270760" cy="3046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8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6979"/>
          <a:stretch/>
        </p:blipFill>
        <p:spPr>
          <a:xfrm>
            <a:off x="886099" y="859793"/>
            <a:ext cx="9411249" cy="4759628"/>
          </a:xfrm>
          <a:prstGeom prst="rect">
            <a:avLst/>
          </a:prstGeom>
        </p:spPr>
      </p:pic>
      <p:sp>
        <p:nvSpPr>
          <p:cNvPr id="3" name="TextBox 2"/>
          <p:cNvSpPr txBox="1"/>
          <p:nvPr/>
        </p:nvSpPr>
        <p:spPr>
          <a:xfrm>
            <a:off x="450436" y="-78336"/>
            <a:ext cx="10545259" cy="830997"/>
          </a:xfrm>
          <a:prstGeom prst="rect">
            <a:avLst/>
          </a:prstGeom>
          <a:noFill/>
        </p:spPr>
        <p:txBody>
          <a:bodyPr wrap="none" rtlCol="0">
            <a:spAutoFit/>
          </a:bodyPr>
          <a:lstStyle/>
          <a:p>
            <a:r>
              <a:rPr lang="en-US" sz="4800" b="1" dirty="0">
                <a:latin typeface="Bell MT" panose="02020503060305020303" pitchFamily="18" charset="0"/>
              </a:rPr>
              <a:t>Most Programs Are Already A Success</a:t>
            </a:r>
          </a:p>
        </p:txBody>
      </p:sp>
      <p:sp>
        <p:nvSpPr>
          <p:cNvPr id="4" name="TextBox 3">
            <a:extLst>
              <a:ext uri="{FF2B5EF4-FFF2-40B4-BE49-F238E27FC236}">
                <a16:creationId xmlns:a16="http://schemas.microsoft.com/office/drawing/2014/main" id="{833E8996-18A7-4D71-AEA3-F2A958D6F7B1}"/>
              </a:ext>
            </a:extLst>
          </p:cNvPr>
          <p:cNvSpPr txBox="1"/>
          <p:nvPr/>
        </p:nvSpPr>
        <p:spPr>
          <a:xfrm>
            <a:off x="1543574" y="5875390"/>
            <a:ext cx="8206349" cy="707886"/>
          </a:xfrm>
          <a:prstGeom prst="rect">
            <a:avLst/>
          </a:prstGeom>
          <a:noFill/>
        </p:spPr>
        <p:txBody>
          <a:bodyPr wrap="none" rtlCol="0">
            <a:spAutoFit/>
          </a:bodyPr>
          <a:lstStyle/>
          <a:p>
            <a:r>
              <a:rPr lang="en-US" sz="4000" dirty="0">
                <a:latin typeface="Bell MT" panose="02020503060305020303" pitchFamily="18" charset="0"/>
              </a:rPr>
              <a:t>True 					or								False</a:t>
            </a:r>
          </a:p>
        </p:txBody>
      </p:sp>
      <p:sp>
        <p:nvSpPr>
          <p:cNvPr id="5" name="Rectangle 4">
            <a:extLst>
              <a:ext uri="{FF2B5EF4-FFF2-40B4-BE49-F238E27FC236}">
                <a16:creationId xmlns:a16="http://schemas.microsoft.com/office/drawing/2014/main" id="{CBE4E572-FF91-459B-BCFE-5294B014065D}"/>
              </a:ext>
            </a:extLst>
          </p:cNvPr>
          <p:cNvSpPr/>
          <p:nvPr/>
        </p:nvSpPr>
        <p:spPr>
          <a:xfrm>
            <a:off x="1048624" y="5982522"/>
            <a:ext cx="494950" cy="51493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A12E62A-4827-470E-8A53-63A1C6222C0A}"/>
              </a:ext>
            </a:extLst>
          </p:cNvPr>
          <p:cNvSpPr/>
          <p:nvPr/>
        </p:nvSpPr>
        <p:spPr>
          <a:xfrm>
            <a:off x="7902429" y="5982522"/>
            <a:ext cx="494950" cy="51493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60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2341" y="998379"/>
            <a:ext cx="8326419" cy="5766816"/>
          </a:xfrm>
          <a:prstGeom prst="rect">
            <a:avLst/>
          </a:prstGeom>
        </p:spPr>
      </p:pic>
      <p:sp>
        <p:nvSpPr>
          <p:cNvPr id="3" name="TextBox 2">
            <a:extLst>
              <a:ext uri="{FF2B5EF4-FFF2-40B4-BE49-F238E27FC236}">
                <a16:creationId xmlns:a16="http://schemas.microsoft.com/office/drawing/2014/main" id="{C99C659E-07F8-4626-83A1-5865A2A1D5B6}"/>
              </a:ext>
            </a:extLst>
          </p:cNvPr>
          <p:cNvSpPr txBox="1"/>
          <p:nvPr/>
        </p:nvSpPr>
        <p:spPr>
          <a:xfrm>
            <a:off x="4102217" y="92805"/>
            <a:ext cx="3050835" cy="830997"/>
          </a:xfrm>
          <a:prstGeom prst="rect">
            <a:avLst/>
          </a:prstGeom>
          <a:noFill/>
        </p:spPr>
        <p:txBody>
          <a:bodyPr wrap="none" rtlCol="0">
            <a:spAutoFit/>
          </a:bodyPr>
          <a:lstStyle/>
          <a:p>
            <a:r>
              <a:rPr lang="en-US" sz="4800" b="1" u="sng" dirty="0">
                <a:latin typeface="Bell MT" panose="02020503060305020303" pitchFamily="18" charset="0"/>
              </a:rPr>
              <a:t>ANSWER:</a:t>
            </a:r>
          </a:p>
        </p:txBody>
      </p:sp>
    </p:spTree>
    <p:extLst>
      <p:ext uri="{BB962C8B-B14F-4D97-AF65-F5344CB8AC3E}">
        <p14:creationId xmlns:p14="http://schemas.microsoft.com/office/powerpoint/2010/main" val="41879357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1302" y="2013526"/>
            <a:ext cx="9384145" cy="4692074"/>
          </a:xfrm>
          <a:prstGeom prst="rect">
            <a:avLst/>
          </a:prstGeom>
        </p:spPr>
      </p:pic>
      <p:sp>
        <p:nvSpPr>
          <p:cNvPr id="6" name="TextBox 5"/>
          <p:cNvSpPr txBox="1"/>
          <p:nvPr/>
        </p:nvSpPr>
        <p:spPr>
          <a:xfrm>
            <a:off x="1986106" y="706269"/>
            <a:ext cx="7356501" cy="1015663"/>
          </a:xfrm>
          <a:prstGeom prst="rect">
            <a:avLst/>
          </a:prstGeom>
          <a:noFill/>
        </p:spPr>
        <p:txBody>
          <a:bodyPr wrap="none" rtlCol="0">
            <a:spAutoFit/>
          </a:bodyPr>
          <a:lstStyle/>
          <a:p>
            <a:r>
              <a:rPr lang="en-US" sz="6000" dirty="0">
                <a:latin typeface="Algerian" panose="04020705040A02060702" pitchFamily="82" charset="0"/>
              </a:rPr>
              <a:t>Any Questions ????</a:t>
            </a:r>
          </a:p>
        </p:txBody>
      </p:sp>
    </p:spTree>
    <p:extLst>
      <p:ext uri="{BB962C8B-B14F-4D97-AF65-F5344CB8AC3E}">
        <p14:creationId xmlns:p14="http://schemas.microsoft.com/office/powerpoint/2010/main" val="2505520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7AE2E03A-A2FC-4BAB-8D5A-8B86A237B434}"/>
              </a:ext>
            </a:extLst>
          </p:cNvPr>
          <p:cNvPicPr>
            <a:picLocks noRot="1" noChangeAspect="1"/>
          </p:cNvPicPr>
          <p:nvPr>
            <a:videoFile r:link="rId1"/>
          </p:nvPr>
        </p:nvPicPr>
        <p:blipFill>
          <a:blip r:embed="rId3"/>
          <a:srcRect/>
          <a:stretch/>
        </p:blipFill>
        <p:spPr>
          <a:xfrm>
            <a:off x="287516" y="161730"/>
            <a:ext cx="11616968" cy="6534540"/>
          </a:xfrm>
          <a:prstGeom prst="rect">
            <a:avLst/>
          </a:prstGeom>
        </p:spPr>
      </p:pic>
    </p:spTree>
    <p:extLst>
      <p:ext uri="{BB962C8B-B14F-4D97-AF65-F5344CB8AC3E}">
        <p14:creationId xmlns:p14="http://schemas.microsoft.com/office/powerpoint/2010/main" val="2692950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3" y="753228"/>
            <a:ext cx="9900990" cy="1080938"/>
          </a:xfrm>
        </p:spPr>
        <p:txBody>
          <a:bodyPr>
            <a:noAutofit/>
          </a:bodyPr>
          <a:lstStyle/>
          <a:p>
            <a:r>
              <a:rPr lang="en-US" sz="4000" dirty="0">
                <a:latin typeface="Bell MT" panose="02020503060305020303" pitchFamily="18" charset="0"/>
              </a:rPr>
              <a:t>Remember Your 1</a:t>
            </a:r>
            <a:r>
              <a:rPr lang="en-US" sz="4000" baseline="30000" dirty="0">
                <a:latin typeface="Bell MT" panose="02020503060305020303" pitchFamily="18" charset="0"/>
              </a:rPr>
              <a:t>st</a:t>
            </a:r>
            <a:r>
              <a:rPr lang="en-US" sz="4000" dirty="0">
                <a:latin typeface="Bell MT" panose="02020503060305020303" pitchFamily="18" charset="0"/>
              </a:rPr>
              <a:t> Day at a New School…….</a:t>
            </a:r>
          </a:p>
        </p:txBody>
      </p:sp>
      <p:sp>
        <p:nvSpPr>
          <p:cNvPr id="3" name="Content Placeholder 2"/>
          <p:cNvSpPr>
            <a:spLocks noGrp="1"/>
          </p:cNvSpPr>
          <p:nvPr>
            <p:ph idx="1"/>
          </p:nvPr>
        </p:nvSpPr>
        <p:spPr>
          <a:xfrm>
            <a:off x="680322" y="2135704"/>
            <a:ext cx="9613861" cy="4365679"/>
          </a:xfrm>
        </p:spPr>
        <p:txBody>
          <a:bodyPr>
            <a:noAutofit/>
          </a:bodyPr>
          <a:lstStyle/>
          <a:p>
            <a:r>
              <a:rPr lang="en-US" sz="3600" dirty="0">
                <a:latin typeface="Bell MT" panose="02020503060305020303" pitchFamily="18" charset="0"/>
              </a:rPr>
              <a:t>Where will I sit?</a:t>
            </a:r>
          </a:p>
          <a:p>
            <a:r>
              <a:rPr lang="en-US" sz="3600" dirty="0">
                <a:latin typeface="Bell MT" panose="02020503060305020303" pitchFamily="18" charset="0"/>
              </a:rPr>
              <a:t>Will anybody talk to me?</a:t>
            </a:r>
          </a:p>
          <a:p>
            <a:r>
              <a:rPr lang="en-US" sz="3600" dirty="0">
                <a:latin typeface="Bell MT" panose="02020503060305020303" pitchFamily="18" charset="0"/>
              </a:rPr>
              <a:t>What will I wear?</a:t>
            </a:r>
          </a:p>
          <a:p>
            <a:r>
              <a:rPr lang="en-US" sz="3600" dirty="0">
                <a:latin typeface="Bell MT" panose="02020503060305020303" pitchFamily="18" charset="0"/>
              </a:rPr>
              <a:t>Will I know anyone?</a:t>
            </a:r>
          </a:p>
          <a:p>
            <a:r>
              <a:rPr lang="en-US" sz="3600" dirty="0">
                <a:latin typeface="Bell MT" panose="02020503060305020303" pitchFamily="18" charset="0"/>
              </a:rPr>
              <a:t>What will people say to me?</a:t>
            </a:r>
          </a:p>
          <a:p>
            <a:r>
              <a:rPr lang="en-US" sz="3600" dirty="0">
                <a:latin typeface="Bell MT" panose="02020503060305020303" pitchFamily="18" charset="0"/>
              </a:rPr>
              <a:t>What questions will they ask me?</a:t>
            </a:r>
          </a:p>
          <a:p>
            <a:r>
              <a:rPr lang="en-US" sz="3600" dirty="0">
                <a:latin typeface="Bell MT" panose="02020503060305020303" pitchFamily="18" charset="0"/>
              </a:rPr>
              <a:t>Will I know the answers? </a:t>
            </a:r>
          </a:p>
        </p:txBody>
      </p:sp>
    </p:spTree>
    <p:extLst>
      <p:ext uri="{BB962C8B-B14F-4D97-AF65-F5344CB8AC3E}">
        <p14:creationId xmlns:p14="http://schemas.microsoft.com/office/powerpoint/2010/main" val="24744831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31680" y="4663440"/>
            <a:ext cx="3379616" cy="1197863"/>
          </a:xfrm>
        </p:spPr>
        <p:txBody>
          <a:bodyPr>
            <a:normAutofit lnSpcReduction="10000"/>
          </a:bodyPr>
          <a:lstStyle/>
          <a:p>
            <a:pPr>
              <a:lnSpc>
                <a:spcPct val="50000"/>
              </a:lnSpc>
            </a:pPr>
            <a:r>
              <a:rPr lang="en-US" sz="2000" i="1" dirty="0">
                <a:latin typeface="Bell MT" panose="02020503060305020303" pitchFamily="18" charset="0"/>
              </a:rPr>
              <a:t>Judge Raquel “Rocky” Jones</a:t>
            </a:r>
          </a:p>
          <a:p>
            <a:pPr>
              <a:lnSpc>
                <a:spcPct val="50000"/>
              </a:lnSpc>
            </a:pPr>
            <a:r>
              <a:rPr lang="en-US" dirty="0">
                <a:latin typeface="Bell MT" panose="02020503060305020303" pitchFamily="18" charset="0"/>
              </a:rPr>
              <a:t>203</a:t>
            </a:r>
            <a:r>
              <a:rPr lang="en-US" baseline="30000" dirty="0">
                <a:latin typeface="Bell MT" panose="02020503060305020303" pitchFamily="18" charset="0"/>
              </a:rPr>
              <a:t>rd</a:t>
            </a:r>
            <a:r>
              <a:rPr lang="en-US" dirty="0">
                <a:latin typeface="Bell MT" panose="02020503060305020303" pitchFamily="18" charset="0"/>
              </a:rPr>
              <a:t> Judicial District Court</a:t>
            </a:r>
          </a:p>
          <a:p>
            <a:pPr>
              <a:lnSpc>
                <a:spcPct val="50000"/>
              </a:lnSpc>
            </a:pPr>
            <a:r>
              <a:rPr lang="en-US" dirty="0">
                <a:latin typeface="Bell MT" panose="02020503060305020303" pitchFamily="18" charset="0"/>
              </a:rPr>
              <a:t>133 N. Riverfront Blvd.</a:t>
            </a:r>
          </a:p>
          <a:p>
            <a:pPr>
              <a:lnSpc>
                <a:spcPct val="50000"/>
              </a:lnSpc>
            </a:pPr>
            <a:r>
              <a:rPr lang="en-US" dirty="0">
                <a:latin typeface="Bell MT" panose="02020503060305020303" pitchFamily="18" charset="0"/>
              </a:rPr>
              <a:t>Dallas, Texas 75207</a:t>
            </a:r>
          </a:p>
          <a:p>
            <a:pPr>
              <a:lnSpc>
                <a:spcPct val="50000"/>
              </a:lnSpc>
            </a:pPr>
            <a:r>
              <a:rPr lang="en-US" dirty="0">
                <a:latin typeface="Bell MT" panose="02020503060305020303" pitchFamily="18" charset="0"/>
              </a:rPr>
              <a:t>Rocky.jones@dallascounty.org</a:t>
            </a:r>
          </a:p>
        </p:txBody>
      </p:sp>
      <p:sp>
        <p:nvSpPr>
          <p:cNvPr id="7" name="Text Placeholder 2"/>
          <p:cNvSpPr txBox="1">
            <a:spLocks/>
          </p:cNvSpPr>
          <p:nvPr/>
        </p:nvSpPr>
        <p:spPr>
          <a:xfrm>
            <a:off x="6932984" y="4663440"/>
            <a:ext cx="3379616" cy="1197863"/>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ct val="50000"/>
              </a:lnSpc>
            </a:pPr>
            <a:r>
              <a:rPr lang="en-US" sz="2000" i="1" dirty="0">
                <a:latin typeface="Bell MT" panose="02020503060305020303" pitchFamily="18" charset="0"/>
              </a:rPr>
              <a:t>Judge Lela Lawrence Mays</a:t>
            </a:r>
          </a:p>
          <a:p>
            <a:pPr algn="r">
              <a:lnSpc>
                <a:spcPct val="50000"/>
              </a:lnSpc>
            </a:pPr>
            <a:r>
              <a:rPr lang="en-US" dirty="0">
                <a:latin typeface="Bell MT" panose="02020503060305020303" pitchFamily="18" charset="0"/>
              </a:rPr>
              <a:t>283</a:t>
            </a:r>
            <a:r>
              <a:rPr lang="en-US" baseline="30000" dirty="0">
                <a:latin typeface="Bell MT" panose="02020503060305020303" pitchFamily="18" charset="0"/>
              </a:rPr>
              <a:t>rd</a:t>
            </a:r>
            <a:r>
              <a:rPr lang="en-US" dirty="0">
                <a:latin typeface="Bell MT" panose="02020503060305020303" pitchFamily="18" charset="0"/>
              </a:rPr>
              <a:t> Judicial District Court</a:t>
            </a:r>
          </a:p>
          <a:p>
            <a:pPr algn="r">
              <a:lnSpc>
                <a:spcPct val="50000"/>
              </a:lnSpc>
            </a:pPr>
            <a:r>
              <a:rPr lang="en-US" dirty="0">
                <a:latin typeface="Bell MT" panose="02020503060305020303" pitchFamily="18" charset="0"/>
              </a:rPr>
              <a:t>133 N. Riverfront Blvd.</a:t>
            </a:r>
          </a:p>
          <a:p>
            <a:pPr algn="r">
              <a:lnSpc>
                <a:spcPct val="50000"/>
              </a:lnSpc>
            </a:pPr>
            <a:r>
              <a:rPr lang="en-US" dirty="0">
                <a:latin typeface="Bell MT" panose="02020503060305020303" pitchFamily="18" charset="0"/>
              </a:rPr>
              <a:t>Dallas, Texas 75207</a:t>
            </a:r>
          </a:p>
          <a:p>
            <a:pPr algn="r">
              <a:lnSpc>
                <a:spcPct val="50000"/>
              </a:lnSpc>
            </a:pPr>
            <a:r>
              <a:rPr lang="en-US" dirty="0">
                <a:latin typeface="Bell MT" panose="02020503060305020303" pitchFamily="18" charset="0"/>
              </a:rPr>
              <a:t>Lela.mays@dallascounty.org</a:t>
            </a:r>
          </a:p>
        </p:txBody>
      </p:sp>
      <p:pic>
        <p:nvPicPr>
          <p:cNvPr id="8" name="Picture 7"/>
          <p:cNvPicPr>
            <a:picLocks noChangeAspect="1"/>
          </p:cNvPicPr>
          <p:nvPr/>
        </p:nvPicPr>
        <p:blipFill>
          <a:blip r:embed="rId2"/>
          <a:stretch>
            <a:fillRect/>
          </a:stretch>
        </p:blipFill>
        <p:spPr>
          <a:xfrm>
            <a:off x="4267200" y="830719"/>
            <a:ext cx="3657600" cy="36472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4457314" y="3866"/>
            <a:ext cx="3277372" cy="923330"/>
          </a:xfrm>
          <a:prstGeom prst="rect">
            <a:avLst/>
          </a:prstGeom>
          <a:noFill/>
        </p:spPr>
        <p:txBody>
          <a:bodyPr wrap="none" rtlCol="0">
            <a:spAutoFit/>
          </a:bodyPr>
          <a:lstStyle/>
          <a:p>
            <a:r>
              <a:rPr lang="en-US" sz="5400" i="1" dirty="0">
                <a:latin typeface="Bell MT" panose="02020503060305020303" pitchFamily="18" charset="0"/>
              </a:rPr>
              <a:t>Thank You </a:t>
            </a:r>
          </a:p>
        </p:txBody>
      </p:sp>
    </p:spTree>
    <p:extLst>
      <p:ext uri="{BB962C8B-B14F-4D97-AF65-F5344CB8AC3E}">
        <p14:creationId xmlns:p14="http://schemas.microsoft.com/office/powerpoint/2010/main" val="33961051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Bell MT" panose="02020503060305020303" pitchFamily="18" charset="0"/>
              </a:rPr>
              <a:t>Bottom Line….We All Want To….</a:t>
            </a:r>
          </a:p>
        </p:txBody>
      </p:sp>
      <p:pic>
        <p:nvPicPr>
          <p:cNvPr id="4" name="Picture 3"/>
          <p:cNvPicPr>
            <a:picLocks noChangeAspect="1"/>
          </p:cNvPicPr>
          <p:nvPr/>
        </p:nvPicPr>
        <p:blipFill>
          <a:blip r:embed="rId2"/>
          <a:stretch>
            <a:fillRect/>
          </a:stretch>
        </p:blipFill>
        <p:spPr>
          <a:xfrm>
            <a:off x="2309238" y="2535860"/>
            <a:ext cx="6990210" cy="3892372"/>
          </a:xfrm>
          <a:prstGeom prst="rect">
            <a:avLst/>
          </a:prstGeom>
        </p:spPr>
      </p:pic>
    </p:spTree>
    <p:extLst>
      <p:ext uri="{BB962C8B-B14F-4D97-AF65-F5344CB8AC3E}">
        <p14:creationId xmlns:p14="http://schemas.microsoft.com/office/powerpoint/2010/main" val="4037905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0319" y="2416590"/>
            <a:ext cx="4472327" cy="693135"/>
          </a:xfrm>
        </p:spPr>
        <p:txBody>
          <a:bodyPr>
            <a:normAutofit/>
          </a:bodyPr>
          <a:lstStyle/>
          <a:p>
            <a:pPr algn="ctr"/>
            <a:r>
              <a:rPr lang="en-US" sz="3200" dirty="0">
                <a:latin typeface="Bell MT" panose="02020503060305020303" pitchFamily="18" charset="0"/>
              </a:rPr>
              <a:t>Cool People Table</a:t>
            </a:r>
          </a:p>
        </p:txBody>
      </p:sp>
      <p:pic>
        <p:nvPicPr>
          <p:cNvPr id="9" name="Content Placeholder 8"/>
          <p:cNvPicPr>
            <a:picLocks noGrp="1" noChangeAspect="1"/>
          </p:cNvPicPr>
          <p:nvPr>
            <p:ph sz="half" idx="2"/>
          </p:nvPr>
        </p:nvPicPr>
        <p:blipFill>
          <a:blip r:embed="rId2"/>
          <a:stretch>
            <a:fillRect/>
          </a:stretch>
        </p:blipFill>
        <p:spPr>
          <a:xfrm>
            <a:off x="701085" y="3334327"/>
            <a:ext cx="4511063" cy="3103508"/>
          </a:xfrm>
          <a:prstGeom prst="rect">
            <a:avLst/>
          </a:prstGeom>
        </p:spPr>
      </p:pic>
      <p:sp>
        <p:nvSpPr>
          <p:cNvPr id="5" name="Text Placeholder 4"/>
          <p:cNvSpPr>
            <a:spLocks noGrp="1"/>
          </p:cNvSpPr>
          <p:nvPr>
            <p:ph type="body" sz="quarter" idx="3"/>
          </p:nvPr>
        </p:nvSpPr>
        <p:spPr>
          <a:xfrm>
            <a:off x="5820154" y="2416590"/>
            <a:ext cx="4474028" cy="692076"/>
          </a:xfrm>
        </p:spPr>
        <p:txBody>
          <a:bodyPr>
            <a:normAutofit/>
          </a:bodyPr>
          <a:lstStyle/>
          <a:p>
            <a:pPr algn="ctr"/>
            <a:r>
              <a:rPr lang="en-US" sz="3200" dirty="0">
                <a:latin typeface="Bell MT" panose="02020503060305020303" pitchFamily="18" charset="0"/>
              </a:rPr>
              <a:t>New Student </a:t>
            </a:r>
          </a:p>
        </p:txBody>
      </p:sp>
      <p:pic>
        <p:nvPicPr>
          <p:cNvPr id="10" name="Content Placeholder 9"/>
          <p:cNvPicPr>
            <a:picLocks noGrp="1" noChangeAspect="1"/>
          </p:cNvPicPr>
          <p:nvPr>
            <p:ph sz="quarter" idx="4"/>
          </p:nvPr>
        </p:nvPicPr>
        <p:blipFill>
          <a:blip r:embed="rId3"/>
          <a:stretch>
            <a:fillRect/>
          </a:stretch>
        </p:blipFill>
        <p:spPr>
          <a:xfrm>
            <a:off x="5935503" y="3334327"/>
            <a:ext cx="4524808" cy="3103507"/>
          </a:xfrm>
          <a:prstGeom prst="rect">
            <a:avLst/>
          </a:prstGeom>
        </p:spPr>
      </p:pic>
      <p:sp>
        <p:nvSpPr>
          <p:cNvPr id="8" name="Title 7"/>
          <p:cNvSpPr>
            <a:spLocks noGrp="1"/>
          </p:cNvSpPr>
          <p:nvPr>
            <p:ph type="title"/>
          </p:nvPr>
        </p:nvSpPr>
        <p:spPr/>
        <p:txBody>
          <a:bodyPr>
            <a:normAutofit/>
          </a:bodyPr>
          <a:lstStyle/>
          <a:p>
            <a:r>
              <a:rPr lang="en-US" sz="4400" b="1" dirty="0">
                <a:latin typeface="Bell MT" panose="02020503060305020303" pitchFamily="18" charset="0"/>
              </a:rPr>
              <a:t>Where would you sit in the cafeteria?</a:t>
            </a:r>
            <a:endParaRPr lang="en-US" sz="4400" dirty="0"/>
          </a:p>
        </p:txBody>
      </p:sp>
    </p:spTree>
    <p:extLst>
      <p:ext uri="{BB962C8B-B14F-4D97-AF65-F5344CB8AC3E}">
        <p14:creationId xmlns:p14="http://schemas.microsoft.com/office/powerpoint/2010/main" val="199190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dissolve">
                                      <p:cBhvr>
                                        <p:cTn id="15" dur="500"/>
                                        <p:tgtEl>
                                          <p:spTgt spid="5">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687" y="2816352"/>
            <a:ext cx="10347448" cy="1569660"/>
          </a:xfrm>
          <a:prstGeom prst="rect">
            <a:avLst/>
          </a:prstGeom>
          <a:noFill/>
        </p:spPr>
        <p:txBody>
          <a:bodyPr wrap="none" rtlCol="0">
            <a:spAutoFit/>
          </a:bodyPr>
          <a:lstStyle/>
          <a:p>
            <a:pPr algn="ctr"/>
            <a:r>
              <a:rPr lang="en-US" sz="4800" dirty="0">
                <a:latin typeface="Bell MT" panose="02020503060305020303" pitchFamily="18" charset="0"/>
              </a:rPr>
              <a:t>What was your </a:t>
            </a:r>
            <a:r>
              <a:rPr lang="en-US" sz="4800">
                <a:latin typeface="Bell MT" panose="02020503060305020303" pitchFamily="18" charset="0"/>
              </a:rPr>
              <a:t>Experience the </a:t>
            </a:r>
            <a:r>
              <a:rPr lang="en-US" sz="4800" dirty="0">
                <a:latin typeface="Bell MT" panose="02020503060305020303" pitchFamily="18" charset="0"/>
              </a:rPr>
              <a:t>1</a:t>
            </a:r>
            <a:r>
              <a:rPr lang="en-US" sz="4800" baseline="30000" dirty="0">
                <a:latin typeface="Bell MT" panose="02020503060305020303" pitchFamily="18" charset="0"/>
              </a:rPr>
              <a:t>st</a:t>
            </a:r>
            <a:r>
              <a:rPr lang="en-US" sz="4800" dirty="0">
                <a:latin typeface="Bell MT" panose="02020503060305020303" pitchFamily="18" charset="0"/>
              </a:rPr>
              <a:t> Day </a:t>
            </a:r>
          </a:p>
          <a:p>
            <a:pPr algn="ctr"/>
            <a:r>
              <a:rPr lang="en-US" sz="4800" dirty="0">
                <a:latin typeface="Bell MT" panose="02020503060305020303" pitchFamily="18" charset="0"/>
              </a:rPr>
              <a:t>on a New Specialty Court Team</a:t>
            </a:r>
          </a:p>
        </p:txBody>
      </p:sp>
    </p:spTree>
    <p:extLst>
      <p:ext uri="{BB962C8B-B14F-4D97-AF65-F5344CB8AC3E}">
        <p14:creationId xmlns:p14="http://schemas.microsoft.com/office/powerpoint/2010/main" val="107145701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76356</TotalTime>
  <Words>1580</Words>
  <Application>Microsoft Office PowerPoint</Application>
  <PresentationFormat>Widescreen</PresentationFormat>
  <Paragraphs>263</Paragraphs>
  <Slides>60</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Algerian</vt:lpstr>
      <vt:lpstr>Arial</vt:lpstr>
      <vt:lpstr>Bauhaus 93</vt:lpstr>
      <vt:lpstr>Bell MT</vt:lpstr>
      <vt:lpstr>Berlin Sans FB</vt:lpstr>
      <vt:lpstr>Calibri</vt:lpstr>
      <vt:lpstr>Source Serif Pro</vt:lpstr>
      <vt:lpstr>Trebuchet MS</vt:lpstr>
      <vt:lpstr>Wingdings</vt:lpstr>
      <vt:lpstr>Berlin</vt:lpstr>
      <vt:lpstr>New Kid on the Block:</vt:lpstr>
      <vt:lpstr> New Kid on the Block:     Inheriting a Specialty Court  </vt:lpstr>
      <vt:lpstr>The Boy Band</vt:lpstr>
      <vt:lpstr>PowerPoint Presentation</vt:lpstr>
      <vt:lpstr>New to the Team</vt:lpstr>
      <vt:lpstr>Remember Your 1st Day at a New School…….</vt:lpstr>
      <vt:lpstr>Bottom Line….We All Want To….</vt:lpstr>
      <vt:lpstr>Where would you sit in the cafeteria?</vt:lpstr>
      <vt:lpstr>PowerPoint Presentation</vt:lpstr>
      <vt:lpstr>PowerPoint Presentation</vt:lpstr>
      <vt:lpstr>New to the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Link Between Substance Abuse &amp; Mental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Progressive Sanctions</vt:lpstr>
      <vt:lpstr>Progressive Sanctions</vt:lpstr>
      <vt:lpstr>Practical Tips</vt:lpstr>
      <vt:lpstr>PowerPoint Presentation</vt:lpstr>
      <vt:lpstr>PowerPoint Presentation</vt:lpstr>
      <vt:lpstr>Architect of Specialty Court……Then </vt:lpstr>
      <vt:lpstr>Then……</vt:lpstr>
      <vt:lpstr>PowerPoint Presentation</vt:lpstr>
      <vt:lpstr>Review &amp; Gather Your Documents:</vt:lpstr>
      <vt:lpstr>Review Client Documents:</vt:lpstr>
      <vt:lpstr>Observe &amp; Ask Questions</vt:lpstr>
      <vt:lpstr>Look for the Following:</vt:lpstr>
      <vt:lpstr>Working with the Clients:</vt:lpstr>
      <vt:lpstr>Look at Vendors/Providers:</vt:lpstr>
      <vt:lpstr>PowerPoint Presentation</vt:lpstr>
      <vt:lpstr>PowerPoint Presentation</vt:lpstr>
      <vt:lpstr>Training</vt:lpstr>
      <vt:lpstr>PowerPoint Presentation</vt:lpstr>
      <vt:lpstr>PowerPoint Presentation</vt:lpstr>
      <vt:lpstr>Online Court Meetings</vt:lpstr>
      <vt:lpstr>PowerPoint Presentation</vt:lpstr>
      <vt:lpstr>Securing and Retaining Participants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Dallas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Kid on the Block:</dc:title>
  <dc:creator>Rocky Jones</dc:creator>
  <cp:lastModifiedBy>Rocky Jones</cp:lastModifiedBy>
  <cp:revision>143</cp:revision>
  <cp:lastPrinted>2021-04-19T17:37:45Z</cp:lastPrinted>
  <dcterms:created xsi:type="dcterms:W3CDTF">2020-02-07T19:33:48Z</dcterms:created>
  <dcterms:modified xsi:type="dcterms:W3CDTF">2022-04-11T03:04:14Z</dcterms:modified>
</cp:coreProperties>
</file>